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58" r:id="rId4"/>
    <p:sldId id="260" r:id="rId5"/>
    <p:sldId id="302" r:id="rId6"/>
    <p:sldId id="287" r:id="rId7"/>
    <p:sldId id="288" r:id="rId8"/>
    <p:sldId id="259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89" r:id="rId21"/>
    <p:sldId id="274" r:id="rId22"/>
    <p:sldId id="310" r:id="rId23"/>
    <p:sldId id="304" r:id="rId24"/>
    <p:sldId id="278" r:id="rId25"/>
    <p:sldId id="275" r:id="rId26"/>
    <p:sldId id="276" r:id="rId27"/>
    <p:sldId id="277" r:id="rId28"/>
    <p:sldId id="279" r:id="rId29"/>
    <p:sldId id="281" r:id="rId30"/>
    <p:sldId id="286" r:id="rId31"/>
    <p:sldId id="273" r:id="rId32"/>
    <p:sldId id="284" r:id="rId33"/>
    <p:sldId id="285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6" r:id="rId47"/>
    <p:sldId id="307" r:id="rId48"/>
    <p:sldId id="308" r:id="rId49"/>
    <p:sldId id="309" r:id="rId50"/>
    <p:sldId id="303" r:id="rId51"/>
    <p:sldId id="311" r:id="rId52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6"/>
  </p:normalViewPr>
  <p:slideViewPr>
    <p:cSldViewPr snapToGrid="0" snapToObjects="1">
      <p:cViewPr varScale="1">
        <p:scale>
          <a:sx n="156" d="100"/>
          <a:sy n="156" d="100"/>
        </p:scale>
        <p:origin x="1940" y="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an Luc Nghi" userId="1a939f81-63e0-4391-9f55-d5a8a1b34d48" providerId="ADAL" clId="{4CBAEBEF-E825-4229-9FC5-312A120BC8C7}"/>
    <pc:docChg chg="custSel addSld modSld">
      <pc:chgData name="Doan Luc Nghi" userId="1a939f81-63e0-4391-9f55-d5a8a1b34d48" providerId="ADAL" clId="{4CBAEBEF-E825-4229-9FC5-312A120BC8C7}" dt="2021-04-16T14:22:18.987" v="415" actId="13926"/>
      <pc:docMkLst>
        <pc:docMk/>
      </pc:docMkLst>
      <pc:sldChg chg="modSp mod">
        <pc:chgData name="Doan Luc Nghi" userId="1a939f81-63e0-4391-9f55-d5a8a1b34d48" providerId="ADAL" clId="{4CBAEBEF-E825-4229-9FC5-312A120BC8C7}" dt="2021-04-16T14:14:22.787" v="211" actId="20577"/>
        <pc:sldMkLst>
          <pc:docMk/>
          <pc:sldMk cId="0" sldId="260"/>
        </pc:sldMkLst>
        <pc:spChg chg="mod">
          <ac:chgData name="Doan Luc Nghi" userId="1a939f81-63e0-4391-9f55-d5a8a1b34d48" providerId="ADAL" clId="{4CBAEBEF-E825-4229-9FC5-312A120BC8C7}" dt="2021-04-16T14:14:22.787" v="211" actId="20577"/>
          <ac:spMkLst>
            <pc:docMk/>
            <pc:sldMk cId="0" sldId="260"/>
            <ac:spMk id="4" creationId="{6A0344D7-F954-C84E-89D8-7613EDD99F2A}"/>
          </ac:spMkLst>
        </pc:spChg>
        <pc:spChg chg="mod">
          <ac:chgData name="Doan Luc Nghi" userId="1a939f81-63e0-4391-9f55-d5a8a1b34d48" providerId="ADAL" clId="{4CBAEBEF-E825-4229-9FC5-312A120BC8C7}" dt="2021-04-16T14:13:47.907" v="0" actId="20577"/>
          <ac:spMkLst>
            <pc:docMk/>
            <pc:sldMk cId="0" sldId="260"/>
            <ac:spMk id="17410" creationId="{234167DF-999C-F34D-8247-52B7AD8C5983}"/>
          </ac:spMkLst>
        </pc:spChg>
      </pc:sldChg>
      <pc:sldChg chg="modSp mod">
        <pc:chgData name="Doan Luc Nghi" userId="1a939f81-63e0-4391-9f55-d5a8a1b34d48" providerId="ADAL" clId="{4CBAEBEF-E825-4229-9FC5-312A120BC8C7}" dt="2021-04-16T14:18:41.994" v="298" actId="13926"/>
        <pc:sldMkLst>
          <pc:docMk/>
          <pc:sldMk cId="0" sldId="271"/>
        </pc:sldMkLst>
        <pc:spChg chg="mod">
          <ac:chgData name="Doan Luc Nghi" userId="1a939f81-63e0-4391-9f55-d5a8a1b34d48" providerId="ADAL" clId="{4CBAEBEF-E825-4229-9FC5-312A120BC8C7}" dt="2021-04-16T14:18:41.994" v="298" actId="13926"/>
          <ac:spMkLst>
            <pc:docMk/>
            <pc:sldMk cId="0" sldId="271"/>
            <ac:spMk id="32769" creationId="{76277814-C581-164C-A51F-89F14FAC18FC}"/>
          </ac:spMkLst>
        </pc:spChg>
      </pc:sldChg>
      <pc:sldChg chg="modSp mod">
        <pc:chgData name="Doan Luc Nghi" userId="1a939f81-63e0-4391-9f55-d5a8a1b34d48" providerId="ADAL" clId="{4CBAEBEF-E825-4229-9FC5-312A120BC8C7}" dt="2021-04-16T14:16:49.060" v="249" actId="13926"/>
        <pc:sldMkLst>
          <pc:docMk/>
          <pc:sldMk cId="0" sldId="287"/>
        </pc:sldMkLst>
        <pc:spChg chg="mod">
          <ac:chgData name="Doan Luc Nghi" userId="1a939f81-63e0-4391-9f55-d5a8a1b34d48" providerId="ADAL" clId="{4CBAEBEF-E825-4229-9FC5-312A120BC8C7}" dt="2021-04-16T14:16:49.060" v="249" actId="13926"/>
          <ac:spMkLst>
            <pc:docMk/>
            <pc:sldMk cId="0" sldId="287"/>
            <ac:spMk id="19458" creationId="{CD106772-9641-F246-B705-5360A1E5B418}"/>
          </ac:spMkLst>
        </pc:spChg>
      </pc:sldChg>
      <pc:sldChg chg="modSp mod">
        <pc:chgData name="Doan Luc Nghi" userId="1a939f81-63e0-4391-9f55-d5a8a1b34d48" providerId="ADAL" clId="{4CBAEBEF-E825-4229-9FC5-312A120BC8C7}" dt="2021-04-16T14:18:55.284" v="299" actId="13926"/>
        <pc:sldMkLst>
          <pc:docMk/>
          <pc:sldMk cId="0" sldId="289"/>
        </pc:sldMkLst>
        <pc:spChg chg="mod">
          <ac:chgData name="Doan Luc Nghi" userId="1a939f81-63e0-4391-9f55-d5a8a1b34d48" providerId="ADAL" clId="{4CBAEBEF-E825-4229-9FC5-312A120BC8C7}" dt="2021-04-16T14:18:55.284" v="299" actId="13926"/>
          <ac:spMkLst>
            <pc:docMk/>
            <pc:sldMk cId="0" sldId="289"/>
            <ac:spMk id="34817" creationId="{E54AAF6F-03F4-2F41-8686-D8FACAA041BF}"/>
          </ac:spMkLst>
        </pc:spChg>
      </pc:sldChg>
      <pc:sldChg chg="modSp mod">
        <pc:chgData name="Doan Luc Nghi" userId="1a939f81-63e0-4391-9f55-d5a8a1b34d48" providerId="ADAL" clId="{4CBAEBEF-E825-4229-9FC5-312A120BC8C7}" dt="2021-04-16T14:19:45.971" v="300" actId="13926"/>
        <pc:sldMkLst>
          <pc:docMk/>
          <pc:sldMk cId="0" sldId="291"/>
        </pc:sldMkLst>
        <pc:spChg chg="mod">
          <ac:chgData name="Doan Luc Nghi" userId="1a939f81-63e0-4391-9f55-d5a8a1b34d48" providerId="ADAL" clId="{4CBAEBEF-E825-4229-9FC5-312A120BC8C7}" dt="2021-04-16T14:19:45.971" v="300" actId="13926"/>
          <ac:spMkLst>
            <pc:docMk/>
            <pc:sldMk cId="0" sldId="291"/>
            <ac:spMk id="51202" creationId="{3F731D36-F5C9-CE44-93E8-56AFCAFE531D}"/>
          </ac:spMkLst>
        </pc:spChg>
      </pc:sldChg>
      <pc:sldChg chg="modSp mod">
        <pc:chgData name="Doan Luc Nghi" userId="1a939f81-63e0-4391-9f55-d5a8a1b34d48" providerId="ADAL" clId="{4CBAEBEF-E825-4229-9FC5-312A120BC8C7}" dt="2021-04-16T14:20:00.584" v="338" actId="20577"/>
        <pc:sldMkLst>
          <pc:docMk/>
          <pc:sldMk cId="0" sldId="292"/>
        </pc:sldMkLst>
        <pc:spChg chg="mod">
          <ac:chgData name="Doan Luc Nghi" userId="1a939f81-63e0-4391-9f55-d5a8a1b34d48" providerId="ADAL" clId="{4CBAEBEF-E825-4229-9FC5-312A120BC8C7}" dt="2021-04-16T14:20:00.584" v="338" actId="20577"/>
          <ac:spMkLst>
            <pc:docMk/>
            <pc:sldMk cId="0" sldId="292"/>
            <ac:spMk id="52225" creationId="{BC919DC9-EEE8-194D-9D7B-3FF2732CDD35}"/>
          </ac:spMkLst>
        </pc:spChg>
      </pc:sldChg>
      <pc:sldChg chg="modSp mod">
        <pc:chgData name="Doan Luc Nghi" userId="1a939f81-63e0-4391-9f55-d5a8a1b34d48" providerId="ADAL" clId="{4CBAEBEF-E825-4229-9FC5-312A120BC8C7}" dt="2021-04-16T14:20:08.358" v="339" actId="13926"/>
        <pc:sldMkLst>
          <pc:docMk/>
          <pc:sldMk cId="0" sldId="293"/>
        </pc:sldMkLst>
        <pc:spChg chg="mod">
          <ac:chgData name="Doan Luc Nghi" userId="1a939f81-63e0-4391-9f55-d5a8a1b34d48" providerId="ADAL" clId="{4CBAEBEF-E825-4229-9FC5-312A120BC8C7}" dt="2021-04-16T14:20:08.358" v="339" actId="13926"/>
          <ac:spMkLst>
            <pc:docMk/>
            <pc:sldMk cId="0" sldId="293"/>
            <ac:spMk id="53249" creationId="{7D0F78AE-2DB5-A244-ACC5-1B272279622A}"/>
          </ac:spMkLst>
        </pc:spChg>
      </pc:sldChg>
      <pc:sldChg chg="modSp mod">
        <pc:chgData name="Doan Luc Nghi" userId="1a939f81-63e0-4391-9f55-d5a8a1b34d48" providerId="ADAL" clId="{4CBAEBEF-E825-4229-9FC5-312A120BC8C7}" dt="2021-04-16T14:20:54.491" v="361" actId="13926"/>
        <pc:sldMkLst>
          <pc:docMk/>
          <pc:sldMk cId="0" sldId="294"/>
        </pc:sldMkLst>
        <pc:spChg chg="mod">
          <ac:chgData name="Doan Luc Nghi" userId="1a939f81-63e0-4391-9f55-d5a8a1b34d48" providerId="ADAL" clId="{4CBAEBEF-E825-4229-9FC5-312A120BC8C7}" dt="2021-04-16T14:20:41.339" v="359" actId="207"/>
          <ac:spMkLst>
            <pc:docMk/>
            <pc:sldMk cId="0" sldId="294"/>
            <ac:spMk id="6" creationId="{CF9F7905-2B03-A949-907E-4FC890066DED}"/>
          </ac:spMkLst>
        </pc:spChg>
        <pc:spChg chg="mod">
          <ac:chgData name="Doan Luc Nghi" userId="1a939f81-63e0-4391-9f55-d5a8a1b34d48" providerId="ADAL" clId="{4CBAEBEF-E825-4229-9FC5-312A120BC8C7}" dt="2021-04-16T14:20:54.491" v="361" actId="13926"/>
          <ac:spMkLst>
            <pc:docMk/>
            <pc:sldMk cId="0" sldId="294"/>
            <ac:spMk id="10" creationId="{A7340BE5-FC07-C04C-B320-0FBD8C4742D2}"/>
          </ac:spMkLst>
        </pc:spChg>
      </pc:sldChg>
      <pc:sldChg chg="modSp mod">
        <pc:chgData name="Doan Luc Nghi" userId="1a939f81-63e0-4391-9f55-d5a8a1b34d48" providerId="ADAL" clId="{4CBAEBEF-E825-4229-9FC5-312A120BC8C7}" dt="2021-04-16T14:20:46.570" v="360" actId="13926"/>
        <pc:sldMkLst>
          <pc:docMk/>
          <pc:sldMk cId="0" sldId="295"/>
        </pc:sldMkLst>
        <pc:spChg chg="mod">
          <ac:chgData name="Doan Luc Nghi" userId="1a939f81-63e0-4391-9f55-d5a8a1b34d48" providerId="ADAL" clId="{4CBAEBEF-E825-4229-9FC5-312A120BC8C7}" dt="2021-04-16T14:20:46.570" v="360" actId="13926"/>
          <ac:spMkLst>
            <pc:docMk/>
            <pc:sldMk cId="0" sldId="295"/>
            <ac:spMk id="55297" creationId="{6E6C71C6-00A8-BC44-BC44-FF2C8AE6D95C}"/>
          </ac:spMkLst>
        </pc:spChg>
      </pc:sldChg>
      <pc:sldChg chg="modSp mod">
        <pc:chgData name="Doan Luc Nghi" userId="1a939f81-63e0-4391-9f55-d5a8a1b34d48" providerId="ADAL" clId="{4CBAEBEF-E825-4229-9FC5-312A120BC8C7}" dt="2021-04-16T14:21:03.494" v="362" actId="13926"/>
        <pc:sldMkLst>
          <pc:docMk/>
          <pc:sldMk cId="0" sldId="296"/>
        </pc:sldMkLst>
        <pc:spChg chg="mod">
          <ac:chgData name="Doan Luc Nghi" userId="1a939f81-63e0-4391-9f55-d5a8a1b34d48" providerId="ADAL" clId="{4CBAEBEF-E825-4229-9FC5-312A120BC8C7}" dt="2021-04-16T14:21:03.494" v="362" actId="13926"/>
          <ac:spMkLst>
            <pc:docMk/>
            <pc:sldMk cId="0" sldId="296"/>
            <ac:spMk id="56322" creationId="{35624D63-CEFD-1645-A393-92A9D845E39F}"/>
          </ac:spMkLst>
        </pc:spChg>
      </pc:sldChg>
      <pc:sldChg chg="modSp mod">
        <pc:chgData name="Doan Luc Nghi" userId="1a939f81-63e0-4391-9f55-d5a8a1b34d48" providerId="ADAL" clId="{4CBAEBEF-E825-4229-9FC5-312A120BC8C7}" dt="2021-04-16T14:21:27.003" v="363" actId="13926"/>
        <pc:sldMkLst>
          <pc:docMk/>
          <pc:sldMk cId="0" sldId="297"/>
        </pc:sldMkLst>
        <pc:spChg chg="mod">
          <ac:chgData name="Doan Luc Nghi" userId="1a939f81-63e0-4391-9f55-d5a8a1b34d48" providerId="ADAL" clId="{4CBAEBEF-E825-4229-9FC5-312A120BC8C7}" dt="2021-04-16T14:21:27.003" v="363" actId="13926"/>
          <ac:spMkLst>
            <pc:docMk/>
            <pc:sldMk cId="0" sldId="297"/>
            <ac:spMk id="57345" creationId="{944313F4-88A5-CE48-A21D-1CA61BBFA159}"/>
          </ac:spMkLst>
        </pc:spChg>
      </pc:sldChg>
      <pc:sldChg chg="modSp mod">
        <pc:chgData name="Doan Luc Nghi" userId="1a939f81-63e0-4391-9f55-d5a8a1b34d48" providerId="ADAL" clId="{4CBAEBEF-E825-4229-9FC5-312A120BC8C7}" dt="2021-04-16T14:21:32.885" v="364" actId="13926"/>
        <pc:sldMkLst>
          <pc:docMk/>
          <pc:sldMk cId="0" sldId="298"/>
        </pc:sldMkLst>
        <pc:spChg chg="mod">
          <ac:chgData name="Doan Luc Nghi" userId="1a939f81-63e0-4391-9f55-d5a8a1b34d48" providerId="ADAL" clId="{4CBAEBEF-E825-4229-9FC5-312A120BC8C7}" dt="2021-04-16T14:21:32.885" v="364" actId="13926"/>
          <ac:spMkLst>
            <pc:docMk/>
            <pc:sldMk cId="0" sldId="298"/>
            <ac:spMk id="58369" creationId="{D650C7C1-EAA0-6049-88E1-4D9C0F9FF069}"/>
          </ac:spMkLst>
        </pc:spChg>
      </pc:sldChg>
      <pc:sldChg chg="modSp mod">
        <pc:chgData name="Doan Luc Nghi" userId="1a939f81-63e0-4391-9f55-d5a8a1b34d48" providerId="ADAL" clId="{4CBAEBEF-E825-4229-9FC5-312A120BC8C7}" dt="2021-04-16T14:22:06.674" v="413" actId="20577"/>
        <pc:sldMkLst>
          <pc:docMk/>
          <pc:sldMk cId="0" sldId="299"/>
        </pc:sldMkLst>
        <pc:spChg chg="mod">
          <ac:chgData name="Doan Luc Nghi" userId="1a939f81-63e0-4391-9f55-d5a8a1b34d48" providerId="ADAL" clId="{4CBAEBEF-E825-4229-9FC5-312A120BC8C7}" dt="2021-04-16T14:22:06.674" v="413" actId="20577"/>
          <ac:spMkLst>
            <pc:docMk/>
            <pc:sldMk cId="0" sldId="299"/>
            <ac:spMk id="3" creationId="{B9638222-8EDC-B94C-B3CE-CD2721495571}"/>
          </ac:spMkLst>
        </pc:spChg>
      </pc:sldChg>
      <pc:sldChg chg="modSp mod">
        <pc:chgData name="Doan Luc Nghi" userId="1a939f81-63e0-4391-9f55-d5a8a1b34d48" providerId="ADAL" clId="{4CBAEBEF-E825-4229-9FC5-312A120BC8C7}" dt="2021-04-16T14:22:12.021" v="414" actId="13926"/>
        <pc:sldMkLst>
          <pc:docMk/>
          <pc:sldMk cId="0" sldId="300"/>
        </pc:sldMkLst>
        <pc:spChg chg="mod">
          <ac:chgData name="Doan Luc Nghi" userId="1a939f81-63e0-4391-9f55-d5a8a1b34d48" providerId="ADAL" clId="{4CBAEBEF-E825-4229-9FC5-312A120BC8C7}" dt="2021-04-16T14:22:12.021" v="414" actId="13926"/>
          <ac:spMkLst>
            <pc:docMk/>
            <pc:sldMk cId="0" sldId="300"/>
            <ac:spMk id="93" creationId="{BA2203B7-F6F6-4949-96FB-888B940796E5}"/>
          </ac:spMkLst>
        </pc:spChg>
      </pc:sldChg>
      <pc:sldChg chg="addSp delSp modSp new mod setBg">
        <pc:chgData name="Doan Luc Nghi" userId="1a939f81-63e0-4391-9f55-d5a8a1b34d48" providerId="ADAL" clId="{4CBAEBEF-E825-4229-9FC5-312A120BC8C7}" dt="2021-04-16T14:22:18.987" v="415" actId="13926"/>
        <pc:sldMkLst>
          <pc:docMk/>
          <pc:sldMk cId="376663747" sldId="311"/>
        </pc:sldMkLst>
        <pc:spChg chg="mod ord">
          <ac:chgData name="Doan Luc Nghi" userId="1a939f81-63e0-4391-9f55-d5a8a1b34d48" providerId="ADAL" clId="{4CBAEBEF-E825-4229-9FC5-312A120BC8C7}" dt="2021-04-16T14:22:18.987" v="415" actId="13926"/>
          <ac:spMkLst>
            <pc:docMk/>
            <pc:sldMk cId="376663747" sldId="311"/>
            <ac:spMk id="2" creationId="{A92467D0-16D5-4C2D-9D6A-6BF3392E6E03}"/>
          </ac:spMkLst>
        </pc:spChg>
        <pc:spChg chg="del">
          <ac:chgData name="Doan Luc Nghi" userId="1a939f81-63e0-4391-9f55-d5a8a1b34d48" providerId="ADAL" clId="{4CBAEBEF-E825-4229-9FC5-312A120BC8C7}" dt="2021-04-16T14:14:36.609" v="213" actId="22"/>
          <ac:spMkLst>
            <pc:docMk/>
            <pc:sldMk cId="376663747" sldId="311"/>
            <ac:spMk id="3" creationId="{18C37066-C375-4753-A349-8BDB1EE31BFE}"/>
          </ac:spMkLst>
        </pc:spChg>
        <pc:spChg chg="add">
          <ac:chgData name="Doan Luc Nghi" userId="1a939f81-63e0-4391-9f55-d5a8a1b34d48" providerId="ADAL" clId="{4CBAEBEF-E825-4229-9FC5-312A120BC8C7}" dt="2021-04-16T14:17:51.554" v="252" actId="26606"/>
          <ac:spMkLst>
            <pc:docMk/>
            <pc:sldMk cId="376663747" sldId="311"/>
            <ac:spMk id="12" creationId="{3B47FC9C-2ED3-4100-A4EF-E8CDFEE106C9}"/>
          </ac:spMkLst>
        </pc:spChg>
        <pc:picChg chg="add mod ord">
          <ac:chgData name="Doan Luc Nghi" userId="1a939f81-63e0-4391-9f55-d5a8a1b34d48" providerId="ADAL" clId="{4CBAEBEF-E825-4229-9FC5-312A120BC8C7}" dt="2021-04-16T14:17:51.554" v="252" actId="26606"/>
          <ac:picMkLst>
            <pc:docMk/>
            <pc:sldMk cId="376663747" sldId="311"/>
            <ac:picMk id="5" creationId="{3A7B5563-5001-4946-AD22-68C6C5B06F1A}"/>
          </ac:picMkLst>
        </pc:picChg>
        <pc:picChg chg="add mod">
          <ac:chgData name="Doan Luc Nghi" userId="1a939f81-63e0-4391-9f55-d5a8a1b34d48" providerId="ADAL" clId="{4CBAEBEF-E825-4229-9FC5-312A120BC8C7}" dt="2021-04-16T14:17:51.554" v="252" actId="26606"/>
          <ac:picMkLst>
            <pc:docMk/>
            <pc:sldMk cId="376663747" sldId="311"/>
            <ac:picMk id="7" creationId="{13CA151C-0879-4E1B-8097-B2F82D49014C}"/>
          </ac:picMkLst>
        </pc:picChg>
      </pc:sldChg>
    </pc:docChg>
  </pc:docChgLst>
  <pc:docChgLst>
    <pc:chgData name="Doan Luc Nghi" userId="1a939f81-63e0-4391-9f55-d5a8a1b34d48" providerId="ADAL" clId="{EBFA732A-FEFF-4DFA-B237-14A5694D1C89}"/>
    <pc:docChg chg="modSld">
      <pc:chgData name="Doan Luc Nghi" userId="1a939f81-63e0-4391-9f55-d5a8a1b34d48" providerId="ADAL" clId="{EBFA732A-FEFF-4DFA-B237-14A5694D1C89}" dt="2021-06-07T08:45:13.714" v="0" actId="207"/>
      <pc:docMkLst>
        <pc:docMk/>
      </pc:docMkLst>
      <pc:sldChg chg="modSp mod">
        <pc:chgData name="Doan Luc Nghi" userId="1a939f81-63e0-4391-9f55-d5a8a1b34d48" providerId="ADAL" clId="{EBFA732A-FEFF-4DFA-B237-14A5694D1C89}" dt="2021-06-07T08:45:13.714" v="0" actId="207"/>
        <pc:sldMkLst>
          <pc:docMk/>
          <pc:sldMk cId="0" sldId="289"/>
        </pc:sldMkLst>
        <pc:spChg chg="mod">
          <ac:chgData name="Doan Luc Nghi" userId="1a939f81-63e0-4391-9f55-d5a8a1b34d48" providerId="ADAL" clId="{EBFA732A-FEFF-4DFA-B237-14A5694D1C89}" dt="2021-06-07T08:45:13.714" v="0" actId="207"/>
          <ac:spMkLst>
            <pc:docMk/>
            <pc:sldMk cId="0" sldId="289"/>
            <ac:spMk id="34818" creationId="{38C844D5-4961-064B-9649-C02BD8E5633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7335B2-3C38-43AC-BD0C-3E16EBE49526}" type="doc">
      <dgm:prSet loTypeId="urn:microsoft.com/office/officeart/2005/8/layout/hierarchy3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4467F7-E213-4D99-A3C5-78B5E76CDA84}">
      <dgm:prSet phldrT="[Text]" custT="1"/>
      <dgm:spPr/>
      <dgm:t>
        <a:bodyPr/>
        <a:lstStyle/>
        <a:p>
          <a:r>
            <a:rPr lang="en-US" sz="3200" b="1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Hồi</a:t>
          </a:r>
          <a:r>
            <a:rPr lang="en-US" sz="32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3200" b="1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sức</a:t>
          </a:r>
          <a:endParaRPr lang="en-US" sz="3200" b="1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85D496A5-C9EA-4A8E-80BA-B22C57C1EB29}" type="parTrans" cxnId="{48D6D4B6-E1D0-4E28-9FE2-531145134E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05E1D12-2682-47E2-88FC-229A96E7D3E9}" type="sibTrans" cxnId="{48D6D4B6-E1D0-4E28-9FE2-531145134E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32F3335-E739-40B4-BA7B-FBE31F1E7736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Tình trạng BN </a:t>
          </a:r>
          <a:b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(Sinh hiệu).</a:t>
          </a:r>
        </a:p>
      </dgm:t>
    </dgm:pt>
    <dgm:pt modelId="{8E8E269C-322A-4510-9925-FDFBE37C41A8}" type="parTrans" cxnId="{D981068F-72B1-40DA-8F5D-2BF723B51B4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C13E325-0635-4D80-BBDB-C21B6779E405}" type="sibTrans" cxnId="{D981068F-72B1-40DA-8F5D-2BF723B51B4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81FB6DE-98B0-43FB-B19E-9F4A5CD1348C}">
      <dgm:prSet phldrT="[Text]" custT="1"/>
      <dgm:spPr/>
      <dgm:t>
        <a:bodyPr/>
        <a:lstStyle/>
        <a:p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Lập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2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đường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truyền</a:t>
          </a:r>
          <a:b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tĩnh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mạch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lớn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,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sonde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tiểu</a:t>
          </a:r>
          <a:endParaRPr lang="en-US" sz="24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AD1F4E33-A7CA-47DF-9C22-1A2DE7FF9DD2}" type="parTrans" cxnId="{81ABC472-50A5-40FA-9BF6-FE238CA8B8A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BA3DBDE-E7D7-40AA-856A-E3C899EFE408}" type="sibTrans" cxnId="{81ABC472-50A5-40FA-9BF6-FE238CA8B8A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C1030E7-B4C4-41B9-A70A-6C7418999371}">
      <dgm:prSet phldrT="[Text]"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Ringer’s lactate, NaCl 0.9%, Ringer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Fundin</a:t>
          </a:r>
          <a:endParaRPr lang="en-US" sz="24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91305D7F-2BB6-4C0A-A461-E71E1A8C24BD}" type="parTrans" cxnId="{B827DED1-C2A6-4CCE-8DAB-B15276F3E7C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0E75C95-4C49-42BB-A555-A7E3DFFFDDA5}" type="sibTrans" cxnId="{B827DED1-C2A6-4CCE-8DAB-B15276F3E7C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72DF004-5D36-4AED-9EAF-54B9E041CC14}">
      <dgm:prSet phldrT="[Text]" custT="1"/>
      <dgm:spPr/>
      <dgm:t>
        <a:bodyPr/>
        <a:lstStyle/>
        <a:p>
          <a:pPr algn="ctr"/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+Mất 20 – 40% máu.</a:t>
          </a:r>
          <a:b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+Chưa có kq nhóm máu.</a:t>
          </a:r>
        </a:p>
      </dgm:t>
    </dgm:pt>
    <dgm:pt modelId="{7440018D-725C-4BB1-B36B-B7F87FE9D6BA}" type="parTrans" cxnId="{26FCDFCC-2224-4C41-8D79-4FEC69B2C4F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D6489DF-2355-452A-A93F-AAC68DC96687}" type="sibTrans" cxnId="{26FCDFCC-2224-4C41-8D79-4FEC69B2C4F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4EA9C0B-8168-4558-AA19-42EAB81167A3}" type="pres">
      <dgm:prSet presAssocID="{EE7335B2-3C38-43AC-BD0C-3E16EBE4952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E6C5775-6E4D-47DD-B5FD-78BC0500245D}" type="pres">
      <dgm:prSet presAssocID="{CA4467F7-E213-4D99-A3C5-78B5E76CDA84}" presName="root" presStyleCnt="0"/>
      <dgm:spPr/>
    </dgm:pt>
    <dgm:pt modelId="{7C3544B1-2792-4D8C-B5D4-CF558576BDB5}" type="pres">
      <dgm:prSet presAssocID="{CA4467F7-E213-4D99-A3C5-78B5E76CDA84}" presName="rootComposite" presStyleCnt="0"/>
      <dgm:spPr/>
    </dgm:pt>
    <dgm:pt modelId="{EFB5EE07-53C5-4A3D-8A26-FC50851525C6}" type="pres">
      <dgm:prSet presAssocID="{CA4467F7-E213-4D99-A3C5-78B5E76CDA84}" presName="rootText" presStyleLbl="node1" presStyleIdx="0" presStyleCnt="1" custScaleX="206332" custScaleY="66207" custLinFactNeighborX="769" custLinFactNeighborY="-8795"/>
      <dgm:spPr/>
    </dgm:pt>
    <dgm:pt modelId="{B6E3A008-B273-449B-A7C5-91417DC567F3}" type="pres">
      <dgm:prSet presAssocID="{CA4467F7-E213-4D99-A3C5-78B5E76CDA84}" presName="rootConnector" presStyleLbl="node1" presStyleIdx="0" presStyleCnt="1"/>
      <dgm:spPr/>
    </dgm:pt>
    <dgm:pt modelId="{B46C1E27-1A31-4F3B-9BB7-FD3B1A4B64BB}" type="pres">
      <dgm:prSet presAssocID="{CA4467F7-E213-4D99-A3C5-78B5E76CDA84}" presName="childShape" presStyleCnt="0"/>
      <dgm:spPr/>
    </dgm:pt>
    <dgm:pt modelId="{52D962C6-3520-4427-99F4-F83F0772D823}" type="pres">
      <dgm:prSet presAssocID="{8E8E269C-322A-4510-9925-FDFBE37C41A8}" presName="Name13" presStyleLbl="parChTrans1D2" presStyleIdx="0" presStyleCnt="4"/>
      <dgm:spPr/>
    </dgm:pt>
    <dgm:pt modelId="{CCE3F668-4AAD-4201-AF2D-9BB8B812CEF9}" type="pres">
      <dgm:prSet presAssocID="{632F3335-E739-40B4-BA7B-FBE31F1E7736}" presName="childText" presStyleLbl="bgAcc1" presStyleIdx="0" presStyleCnt="4" custScaleX="258250" custScaleY="106711" custLinFactNeighborX="-9196" custLinFactNeighborY="6479">
        <dgm:presLayoutVars>
          <dgm:bulletEnabled val="1"/>
        </dgm:presLayoutVars>
      </dgm:prSet>
      <dgm:spPr/>
    </dgm:pt>
    <dgm:pt modelId="{BAF07C28-1CA1-4B5A-BE31-AB60DA0C5340}" type="pres">
      <dgm:prSet presAssocID="{AD1F4E33-A7CA-47DF-9C22-1A2DE7FF9DD2}" presName="Name13" presStyleLbl="parChTrans1D2" presStyleIdx="1" presStyleCnt="4"/>
      <dgm:spPr/>
    </dgm:pt>
    <dgm:pt modelId="{63282A24-526F-4F67-84A4-84F2C1344E66}" type="pres">
      <dgm:prSet presAssocID="{A81FB6DE-98B0-43FB-B19E-9F4A5CD1348C}" presName="childText" presStyleLbl="bgAcc1" presStyleIdx="1" presStyleCnt="4" custScaleX="248306">
        <dgm:presLayoutVars>
          <dgm:bulletEnabled val="1"/>
        </dgm:presLayoutVars>
      </dgm:prSet>
      <dgm:spPr/>
    </dgm:pt>
    <dgm:pt modelId="{1D3E2C54-882F-43C4-92DA-D8CF1922A7B2}" type="pres">
      <dgm:prSet presAssocID="{91305D7F-2BB6-4C0A-A461-E71E1A8C24BD}" presName="Name13" presStyleLbl="parChTrans1D2" presStyleIdx="2" presStyleCnt="4"/>
      <dgm:spPr/>
    </dgm:pt>
    <dgm:pt modelId="{C066A85F-A529-455B-B1D9-12583FBE1B41}" type="pres">
      <dgm:prSet presAssocID="{CC1030E7-B4C4-41B9-A70A-6C7418999371}" presName="childText" presStyleLbl="bgAcc1" presStyleIdx="2" presStyleCnt="4" custScaleX="256465" custLinFactNeighborX="-4024" custLinFactNeighborY="-5511">
        <dgm:presLayoutVars>
          <dgm:bulletEnabled val="1"/>
        </dgm:presLayoutVars>
      </dgm:prSet>
      <dgm:spPr/>
    </dgm:pt>
    <dgm:pt modelId="{8ECC9760-1813-469E-AD3D-1FCF69AF3B7A}" type="pres">
      <dgm:prSet presAssocID="{7440018D-725C-4BB1-B36B-B7F87FE9D6BA}" presName="Name13" presStyleLbl="parChTrans1D2" presStyleIdx="3" presStyleCnt="4"/>
      <dgm:spPr/>
    </dgm:pt>
    <dgm:pt modelId="{58956346-F6B9-43CD-A739-629D27FC814C}" type="pres">
      <dgm:prSet presAssocID="{972DF004-5D36-4AED-9EAF-54B9E041CC14}" presName="childText" presStyleLbl="bgAcc1" presStyleIdx="3" presStyleCnt="4" custScaleX="258250" custScaleY="108434" custLinFactNeighborX="-3649" custLinFactNeighborY="-593">
        <dgm:presLayoutVars>
          <dgm:bulletEnabled val="1"/>
        </dgm:presLayoutVars>
      </dgm:prSet>
      <dgm:spPr/>
    </dgm:pt>
  </dgm:ptLst>
  <dgm:cxnLst>
    <dgm:cxn modelId="{537E140C-3D4B-DD4E-B3B9-12FFE83D2266}" type="presOf" srcId="{A81FB6DE-98B0-43FB-B19E-9F4A5CD1348C}" destId="{63282A24-526F-4F67-84A4-84F2C1344E66}" srcOrd="0" destOrd="0" presId="urn:microsoft.com/office/officeart/2005/8/layout/hierarchy3"/>
    <dgm:cxn modelId="{193D1E65-FE2B-9146-9576-5C27FD8E5C1C}" type="presOf" srcId="{632F3335-E739-40B4-BA7B-FBE31F1E7736}" destId="{CCE3F668-4AAD-4201-AF2D-9BB8B812CEF9}" srcOrd="0" destOrd="0" presId="urn:microsoft.com/office/officeart/2005/8/layout/hierarchy3"/>
    <dgm:cxn modelId="{5EF1EA51-1363-8641-9E45-3E08FC609E40}" type="presOf" srcId="{972DF004-5D36-4AED-9EAF-54B9E041CC14}" destId="{58956346-F6B9-43CD-A739-629D27FC814C}" srcOrd="0" destOrd="0" presId="urn:microsoft.com/office/officeart/2005/8/layout/hierarchy3"/>
    <dgm:cxn modelId="{81ABC472-50A5-40FA-9BF6-FE238CA8B8A0}" srcId="{CA4467F7-E213-4D99-A3C5-78B5E76CDA84}" destId="{A81FB6DE-98B0-43FB-B19E-9F4A5CD1348C}" srcOrd="1" destOrd="0" parTransId="{AD1F4E33-A7CA-47DF-9C22-1A2DE7FF9DD2}" sibTransId="{ABA3DBDE-E7D7-40AA-856A-E3C899EFE408}"/>
    <dgm:cxn modelId="{F7FE8A78-F634-B845-9EDA-1C32C7A27123}" type="presOf" srcId="{91305D7F-2BB6-4C0A-A461-E71E1A8C24BD}" destId="{1D3E2C54-882F-43C4-92DA-D8CF1922A7B2}" srcOrd="0" destOrd="0" presId="urn:microsoft.com/office/officeart/2005/8/layout/hierarchy3"/>
    <dgm:cxn modelId="{C3EFEE87-6E64-314D-A21D-D76188DA44C3}" type="presOf" srcId="{8E8E269C-322A-4510-9925-FDFBE37C41A8}" destId="{52D962C6-3520-4427-99F4-F83F0772D823}" srcOrd="0" destOrd="0" presId="urn:microsoft.com/office/officeart/2005/8/layout/hierarchy3"/>
    <dgm:cxn modelId="{D981068F-72B1-40DA-8F5D-2BF723B51B49}" srcId="{CA4467F7-E213-4D99-A3C5-78B5E76CDA84}" destId="{632F3335-E739-40B4-BA7B-FBE31F1E7736}" srcOrd="0" destOrd="0" parTransId="{8E8E269C-322A-4510-9925-FDFBE37C41A8}" sibTransId="{8C13E325-0635-4D80-BBDB-C21B6779E405}"/>
    <dgm:cxn modelId="{0B0E4098-07E8-C940-88BA-413601016FA5}" type="presOf" srcId="{EE7335B2-3C38-43AC-BD0C-3E16EBE49526}" destId="{64EA9C0B-8168-4558-AA19-42EAB81167A3}" srcOrd="0" destOrd="0" presId="urn:microsoft.com/office/officeart/2005/8/layout/hierarchy3"/>
    <dgm:cxn modelId="{79CF0AAE-665B-0F47-893C-C65B3FB419D5}" type="presOf" srcId="{CC1030E7-B4C4-41B9-A70A-6C7418999371}" destId="{C066A85F-A529-455B-B1D9-12583FBE1B41}" srcOrd="0" destOrd="0" presId="urn:microsoft.com/office/officeart/2005/8/layout/hierarchy3"/>
    <dgm:cxn modelId="{48D6D4B6-E1D0-4E28-9FE2-531145134EEF}" srcId="{EE7335B2-3C38-43AC-BD0C-3E16EBE49526}" destId="{CA4467F7-E213-4D99-A3C5-78B5E76CDA84}" srcOrd="0" destOrd="0" parTransId="{85D496A5-C9EA-4A8E-80BA-B22C57C1EB29}" sibTransId="{005E1D12-2682-47E2-88FC-229A96E7D3E9}"/>
    <dgm:cxn modelId="{6EBA96BA-BD6D-1641-8B31-3A8CC686398A}" type="presOf" srcId="{CA4467F7-E213-4D99-A3C5-78B5E76CDA84}" destId="{B6E3A008-B273-449B-A7C5-91417DC567F3}" srcOrd="1" destOrd="0" presId="urn:microsoft.com/office/officeart/2005/8/layout/hierarchy3"/>
    <dgm:cxn modelId="{095310CB-E29A-3042-8B4A-C2151C9AA375}" type="presOf" srcId="{7440018D-725C-4BB1-B36B-B7F87FE9D6BA}" destId="{8ECC9760-1813-469E-AD3D-1FCF69AF3B7A}" srcOrd="0" destOrd="0" presId="urn:microsoft.com/office/officeart/2005/8/layout/hierarchy3"/>
    <dgm:cxn modelId="{26FCDFCC-2224-4C41-8D79-4FEC69B2C4F6}" srcId="{CA4467F7-E213-4D99-A3C5-78B5E76CDA84}" destId="{972DF004-5D36-4AED-9EAF-54B9E041CC14}" srcOrd="3" destOrd="0" parTransId="{7440018D-725C-4BB1-B36B-B7F87FE9D6BA}" sibTransId="{CD6489DF-2355-452A-A93F-AAC68DC96687}"/>
    <dgm:cxn modelId="{B827DED1-C2A6-4CCE-8DAB-B15276F3E7C0}" srcId="{CA4467F7-E213-4D99-A3C5-78B5E76CDA84}" destId="{CC1030E7-B4C4-41B9-A70A-6C7418999371}" srcOrd="2" destOrd="0" parTransId="{91305D7F-2BB6-4C0A-A461-E71E1A8C24BD}" sibTransId="{70E75C95-4C49-42BB-A555-A7E3DFFFDDA5}"/>
    <dgm:cxn modelId="{A2AF2FDF-8746-B44A-B2FE-B73B63060271}" type="presOf" srcId="{CA4467F7-E213-4D99-A3C5-78B5E76CDA84}" destId="{EFB5EE07-53C5-4A3D-8A26-FC50851525C6}" srcOrd="0" destOrd="0" presId="urn:microsoft.com/office/officeart/2005/8/layout/hierarchy3"/>
    <dgm:cxn modelId="{128CA8F8-3DCD-1E4B-9BBB-D845242BA39F}" type="presOf" srcId="{AD1F4E33-A7CA-47DF-9C22-1A2DE7FF9DD2}" destId="{BAF07C28-1CA1-4B5A-BE31-AB60DA0C5340}" srcOrd="0" destOrd="0" presId="urn:microsoft.com/office/officeart/2005/8/layout/hierarchy3"/>
    <dgm:cxn modelId="{92B52482-3CC3-154D-AE87-9254C411D344}" type="presParOf" srcId="{64EA9C0B-8168-4558-AA19-42EAB81167A3}" destId="{2E6C5775-6E4D-47DD-B5FD-78BC0500245D}" srcOrd="0" destOrd="0" presId="urn:microsoft.com/office/officeart/2005/8/layout/hierarchy3"/>
    <dgm:cxn modelId="{6025F9CC-4C34-2D4F-BD67-FBC2B8ECA104}" type="presParOf" srcId="{2E6C5775-6E4D-47DD-B5FD-78BC0500245D}" destId="{7C3544B1-2792-4D8C-B5D4-CF558576BDB5}" srcOrd="0" destOrd="0" presId="urn:microsoft.com/office/officeart/2005/8/layout/hierarchy3"/>
    <dgm:cxn modelId="{920EBE97-DF5B-DF43-B3DE-CDCA72D2D491}" type="presParOf" srcId="{7C3544B1-2792-4D8C-B5D4-CF558576BDB5}" destId="{EFB5EE07-53C5-4A3D-8A26-FC50851525C6}" srcOrd="0" destOrd="0" presId="urn:microsoft.com/office/officeart/2005/8/layout/hierarchy3"/>
    <dgm:cxn modelId="{1C9F4E8E-C2DB-634D-AF00-550EF9213FC1}" type="presParOf" srcId="{7C3544B1-2792-4D8C-B5D4-CF558576BDB5}" destId="{B6E3A008-B273-449B-A7C5-91417DC567F3}" srcOrd="1" destOrd="0" presId="urn:microsoft.com/office/officeart/2005/8/layout/hierarchy3"/>
    <dgm:cxn modelId="{CD3631A1-7E5D-DE43-A881-4BEC96B52F1B}" type="presParOf" srcId="{2E6C5775-6E4D-47DD-B5FD-78BC0500245D}" destId="{B46C1E27-1A31-4F3B-9BB7-FD3B1A4B64BB}" srcOrd="1" destOrd="0" presId="urn:microsoft.com/office/officeart/2005/8/layout/hierarchy3"/>
    <dgm:cxn modelId="{7A81784A-9C67-3F46-99FC-8C6C60EF624E}" type="presParOf" srcId="{B46C1E27-1A31-4F3B-9BB7-FD3B1A4B64BB}" destId="{52D962C6-3520-4427-99F4-F83F0772D823}" srcOrd="0" destOrd="0" presId="urn:microsoft.com/office/officeart/2005/8/layout/hierarchy3"/>
    <dgm:cxn modelId="{A3EEBC1A-BB85-8D46-9CBF-CFE7A17A4880}" type="presParOf" srcId="{B46C1E27-1A31-4F3B-9BB7-FD3B1A4B64BB}" destId="{CCE3F668-4AAD-4201-AF2D-9BB8B812CEF9}" srcOrd="1" destOrd="0" presId="urn:microsoft.com/office/officeart/2005/8/layout/hierarchy3"/>
    <dgm:cxn modelId="{E00F244A-46C5-924A-B8B6-BBB096227D7B}" type="presParOf" srcId="{B46C1E27-1A31-4F3B-9BB7-FD3B1A4B64BB}" destId="{BAF07C28-1CA1-4B5A-BE31-AB60DA0C5340}" srcOrd="2" destOrd="0" presId="urn:microsoft.com/office/officeart/2005/8/layout/hierarchy3"/>
    <dgm:cxn modelId="{805E4357-82C6-7B46-8EAC-0601BEEA6853}" type="presParOf" srcId="{B46C1E27-1A31-4F3B-9BB7-FD3B1A4B64BB}" destId="{63282A24-526F-4F67-84A4-84F2C1344E66}" srcOrd="3" destOrd="0" presId="urn:microsoft.com/office/officeart/2005/8/layout/hierarchy3"/>
    <dgm:cxn modelId="{148794D1-1762-D34F-BAD8-6887783B993C}" type="presParOf" srcId="{B46C1E27-1A31-4F3B-9BB7-FD3B1A4B64BB}" destId="{1D3E2C54-882F-43C4-92DA-D8CF1922A7B2}" srcOrd="4" destOrd="0" presId="urn:microsoft.com/office/officeart/2005/8/layout/hierarchy3"/>
    <dgm:cxn modelId="{CE42547E-B22F-E649-B16B-4BD3AB743FDC}" type="presParOf" srcId="{B46C1E27-1A31-4F3B-9BB7-FD3B1A4B64BB}" destId="{C066A85F-A529-455B-B1D9-12583FBE1B41}" srcOrd="5" destOrd="0" presId="urn:microsoft.com/office/officeart/2005/8/layout/hierarchy3"/>
    <dgm:cxn modelId="{DD4EAF21-DE6D-7E41-A2AB-73C297852DE4}" type="presParOf" srcId="{B46C1E27-1A31-4F3B-9BB7-FD3B1A4B64BB}" destId="{8ECC9760-1813-469E-AD3D-1FCF69AF3B7A}" srcOrd="6" destOrd="0" presId="urn:microsoft.com/office/officeart/2005/8/layout/hierarchy3"/>
    <dgm:cxn modelId="{6C09A738-DE86-D14C-AB2F-95EA0A706C74}" type="presParOf" srcId="{B46C1E27-1A31-4F3B-9BB7-FD3B1A4B64BB}" destId="{58956346-F6B9-43CD-A739-629D27FC814C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5EE07-53C5-4A3D-8A26-FC50851525C6}">
      <dsp:nvSpPr>
        <dsp:cNvPr id="0" name=""/>
        <dsp:cNvSpPr/>
      </dsp:nvSpPr>
      <dsp:spPr>
        <a:xfrm>
          <a:off x="1235311" y="0"/>
          <a:ext cx="3601321" cy="577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Hồi</a:t>
          </a:r>
          <a:r>
            <a:rPr lang="en-US" sz="3200" b="1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3200" b="1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sức</a:t>
          </a:r>
          <a:endParaRPr lang="en-US" sz="3200" b="1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252234" y="16923"/>
        <a:ext cx="3567475" cy="543942"/>
      </dsp:txXfrm>
    </dsp:sp>
    <dsp:sp modelId="{52D962C6-3520-4427-99F4-F83F0772D823}">
      <dsp:nvSpPr>
        <dsp:cNvPr id="0" name=""/>
        <dsp:cNvSpPr/>
      </dsp:nvSpPr>
      <dsp:spPr>
        <a:xfrm>
          <a:off x="1595443" y="577788"/>
          <a:ext cx="218304" cy="7424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2401"/>
              </a:lnTo>
              <a:lnTo>
                <a:pt x="218304" y="74240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E3F668-4AAD-4201-AF2D-9BB8B812CEF9}">
      <dsp:nvSpPr>
        <dsp:cNvPr id="0" name=""/>
        <dsp:cNvSpPr/>
      </dsp:nvSpPr>
      <dsp:spPr>
        <a:xfrm>
          <a:off x="1813747" y="854556"/>
          <a:ext cx="3605999" cy="9312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Tình trạng BN </a:t>
          </a:r>
          <a:b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(Sinh hiệu).</a:t>
          </a:r>
        </a:p>
      </dsp:txBody>
      <dsp:txXfrm>
        <a:off x="1841023" y="881832"/>
        <a:ext cx="3551447" cy="876715"/>
      </dsp:txXfrm>
    </dsp:sp>
    <dsp:sp modelId="{BAF07C28-1CA1-4B5A-BE31-AB60DA0C5340}">
      <dsp:nvSpPr>
        <dsp:cNvPr id="0" name=""/>
        <dsp:cNvSpPr/>
      </dsp:nvSpPr>
      <dsp:spPr>
        <a:xfrm>
          <a:off x="1595443" y="577788"/>
          <a:ext cx="346710" cy="18060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6018"/>
              </a:lnTo>
              <a:lnTo>
                <a:pt x="346710" y="180601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282A24-526F-4F67-84A4-84F2C1344E66}">
      <dsp:nvSpPr>
        <dsp:cNvPr id="0" name=""/>
        <dsp:cNvSpPr/>
      </dsp:nvSpPr>
      <dsp:spPr>
        <a:xfrm>
          <a:off x="1942153" y="1947457"/>
          <a:ext cx="3467149" cy="872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Lập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2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đường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truyền</a:t>
          </a:r>
          <a:b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tĩnh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mạch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lớn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,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sonde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tiểu</a:t>
          </a:r>
          <a:endParaRPr lang="en-US" sz="2400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967714" y="1973018"/>
        <a:ext cx="3416027" cy="821578"/>
      </dsp:txXfrm>
    </dsp:sp>
    <dsp:sp modelId="{1D3E2C54-882F-43C4-92DA-D8CF1922A7B2}">
      <dsp:nvSpPr>
        <dsp:cNvPr id="0" name=""/>
        <dsp:cNvSpPr/>
      </dsp:nvSpPr>
      <dsp:spPr>
        <a:xfrm>
          <a:off x="1595443" y="577788"/>
          <a:ext cx="290522" cy="28488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8800"/>
              </a:lnTo>
              <a:lnTo>
                <a:pt x="290522" y="284880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66A85F-A529-455B-B1D9-12583FBE1B41}">
      <dsp:nvSpPr>
        <dsp:cNvPr id="0" name=""/>
        <dsp:cNvSpPr/>
      </dsp:nvSpPr>
      <dsp:spPr>
        <a:xfrm>
          <a:off x="1885965" y="2990238"/>
          <a:ext cx="3581075" cy="872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Ringer’s lactate, NaCl 0.9%, Ringer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Fundin</a:t>
          </a:r>
          <a:endParaRPr lang="en-US" sz="2400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911526" y="3015799"/>
        <a:ext cx="3529953" cy="821578"/>
      </dsp:txXfrm>
    </dsp:sp>
    <dsp:sp modelId="{8ECC9760-1813-469E-AD3D-1FCF69AF3B7A}">
      <dsp:nvSpPr>
        <dsp:cNvPr id="0" name=""/>
        <dsp:cNvSpPr/>
      </dsp:nvSpPr>
      <dsp:spPr>
        <a:xfrm>
          <a:off x="1595443" y="577788"/>
          <a:ext cx="295758" cy="40193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19397"/>
              </a:lnTo>
              <a:lnTo>
                <a:pt x="295758" y="401939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956346-F6B9-43CD-A739-629D27FC814C}">
      <dsp:nvSpPr>
        <dsp:cNvPr id="0" name=""/>
        <dsp:cNvSpPr/>
      </dsp:nvSpPr>
      <dsp:spPr>
        <a:xfrm>
          <a:off x="1891201" y="4124034"/>
          <a:ext cx="3605999" cy="9463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+Mất 20 – 40% máu.</a:t>
          </a:r>
          <a:b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+Chưa có kq nhóm máu.</a:t>
          </a:r>
        </a:p>
      </dsp:txBody>
      <dsp:txXfrm>
        <a:off x="1918917" y="4151750"/>
        <a:ext cx="3550567" cy="8908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2.jpg>
</file>

<file path=ppt/media/image23.png>
</file>

<file path=ppt/media/image24.jpeg>
</file>

<file path=ppt/media/image25.jpeg>
</file>

<file path=ppt/media/image27.png>
</file>

<file path=ppt/media/image28.tiff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845A20-9731-8F4B-A51B-6DB9B37F03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A5931-D087-A549-A723-1FFB33A9882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264EACA3-4725-3D4D-8B6C-9CCC922525DE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392ECF5-7162-E948-9B93-0049307921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161AAEB-D0AF-024B-8B8F-18B115819B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D0F20A-3412-664D-ADA2-A000793868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AB081-E0D0-424C-8637-85186FD29D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CF8391FF-57F2-574F-B15D-EA8ED34B07C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6463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A08A46BA-6EB1-3347-931A-095B7B7CB86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DA5AD4DC-6AFA-6946-9DC4-3106BCA486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x-none" altLang="x-none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3505EF82-10E9-E94D-8A05-A3C9E862E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C931914-F003-0048-A5BD-184B6B4960B9}" type="slidenum">
              <a:rPr lang="en-US" altLang="x-none"/>
              <a:pPr>
                <a:spcBef>
                  <a:spcPct val="0"/>
                </a:spcBef>
              </a:pPr>
              <a:t>10</a:t>
            </a:fld>
            <a:endParaRPr lang="en-US" altLang="x-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8E5B5-7838-8544-A284-FB09858AD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C1A50D-6EBA-EA43-8255-6778A6FCD967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CA197-ECE8-F443-84D3-D40160BF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B6E5F-1CA0-FD4C-B4BC-9B032F830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D2F32E-91FE-4C4B-AE2D-14CBAED918B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091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D3C01-141D-E34A-844A-83EA02E03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5B4B74-0AD0-EE4A-A374-B4434DDBB27F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F5C95-89FF-CA44-B283-8535C6BEE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A5AC9-98A8-234D-AC59-62B53C4AA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50B0EB-2E75-B64F-974F-1915D13B599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29560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AE456-6638-E048-A324-03CE35AE9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55C15C-CAC5-4A48-A26A-5A8AE8E6DB44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47CC2-61A3-944C-A579-629009A3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47CA4-1E27-3547-A263-0BEF5FD68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DF8C0A-9B34-C742-BA4E-C5F43D015B7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1663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4B10C-53C8-1543-B7E7-84C213733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E46DCA-D300-CE4B-8480-D37F313AE041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C348F-4288-DB48-9474-84F173D5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DFA09-D80F-BB4E-B333-58395A1E0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76E26-9EB4-654C-B451-5778AC9A28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38408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FA50E-D662-2342-8044-36CF325B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80645-57E6-A540-9DE0-FDE73BF591DA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4CC6D-CF19-3A43-B4A4-8722ED02A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C1250-22B9-1B48-A275-39903915E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4063F6-BC78-FA49-93F1-B2112EBA935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14434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A944B7D-19F4-0845-A53D-AA4BFD54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543B8D-B53D-6849-A3CB-D6AA4FDD8237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1100285-0FAE-E34E-B8E3-D043558D0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E16FCD2-E317-E740-B135-AF18DFA0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CC520C-2FEE-394F-B3BC-443D38F9907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9903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62F7B1C-47A2-1943-BA17-6F7312315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1F16D3-EBAA-D94A-9DFF-4CDF66ED15A4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9A1986-4511-A542-8A4C-0A0551FFE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2A2B168-7CB0-CD43-8702-70BF2C6F6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B64C0E-5294-6940-905D-32DB0D501E9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0416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F389008-BD65-9146-A1A8-FAB293F81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3060B6-64ED-F645-9EF7-9CE445A308C3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499C8B0-27A3-7E44-BD43-D829DBAE6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ECD341F-F7E0-E344-B554-8C5AF096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27FA6E-70B3-8F4A-99A8-D728E45758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65656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0E03DC3-CADC-E04D-847D-FAEFCBE7F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F46AFF-EF79-CE40-A35B-58A08404CAF9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27C9B30-89E8-754C-930A-3B7C3313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326AB9-1B81-5A46-BC17-F402B20A3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F03B04-E26C-E847-835D-3E558B943E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4833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410EC75-4181-4744-959D-E6753D229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505BCF-C76D-A04F-A65D-02A6067BE034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7408590-4B8C-554A-8A22-5DB39BE6F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B777E0-19AB-A744-8466-50EE822B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9E1FD9-76FB-9B46-B202-48A9F2F8D2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7764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9C031A0-B729-8F44-A4B8-C0BF63D2F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EA392-2515-264E-8B67-28F5FB3052F6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E38A780-005D-844E-8C8B-8490EE596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3F36357-EA87-F64A-B57C-6A58DEA04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D8405-9C15-3644-9235-0C2293360A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3543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662C6133-F62E-604D-83A4-C31B0FD8C64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56CCF73E-E6E6-BB44-BAC6-DE6EFBD838F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A2A1C-59CA-1846-9A62-0FD673A28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47C4416-FDB9-5C4E-A37C-81219CC2E11B}" type="datetimeFigureOut">
              <a:rPr lang="en-US" altLang="x-none"/>
              <a:pPr>
                <a:defRPr/>
              </a:pPr>
              <a:t>6/7/2021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C1F5D-D39E-3440-8DBE-174D80DF6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4F3F1-5097-2E4B-8BEC-FC3FD2D479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06CA8F6-A1D2-1947-B157-E39DF3F59B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>
            <a:extLst>
              <a:ext uri="{FF2B5EF4-FFF2-40B4-BE49-F238E27FC236}">
                <a16:creationId xmlns:a16="http://schemas.microsoft.com/office/drawing/2014/main" id="{7C921A8F-1300-6A4D-935C-D59F348BC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148" y="2693987"/>
            <a:ext cx="8371703" cy="1470025"/>
          </a:xfrm>
        </p:spPr>
        <p:txBody>
          <a:bodyPr/>
          <a:lstStyle/>
          <a:p>
            <a:pPr eaLnBrk="1" hangingPunct="1"/>
            <a:r>
              <a:rPr lang="en-US" altLang="x-none" sz="3600" b="1" dirty="0">
                <a:ea typeface="ＭＳ Ｐゴシック" panose="020B0600070205080204" pitchFamily="34" charset="-128"/>
              </a:rPr>
              <a:t>CHẤN THƯƠNG VÀ VẾT THƯƠNG BỤNG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9509E0-976A-8F4C-8225-3E713986D1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0" y="5012464"/>
            <a:ext cx="6400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600" dirty="0">
                <a:ea typeface="+mn-ea"/>
                <a:cs typeface="+mn-cs"/>
              </a:rPr>
              <a:t>TS. BS. </a:t>
            </a:r>
            <a:r>
              <a:rPr lang="en-US" sz="2600" dirty="0" err="1">
                <a:ea typeface="+mn-ea"/>
                <a:cs typeface="+mn-cs"/>
              </a:rPr>
              <a:t>Nguyễn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Quốc</a:t>
            </a:r>
            <a:r>
              <a:rPr lang="en-US" sz="2600" dirty="0">
                <a:ea typeface="+mn-ea"/>
                <a:cs typeface="+mn-cs"/>
              </a:rPr>
              <a:t> Vinh</a:t>
            </a:r>
          </a:p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600" dirty="0" err="1">
                <a:ea typeface="+mn-ea"/>
                <a:cs typeface="+mn-cs"/>
              </a:rPr>
              <a:t>ThS</a:t>
            </a:r>
            <a:r>
              <a:rPr lang="en-US" sz="2600" dirty="0">
                <a:ea typeface="+mn-ea"/>
                <a:cs typeface="+mn-cs"/>
              </a:rPr>
              <a:t>. BS. </a:t>
            </a:r>
            <a:r>
              <a:rPr lang="en-US" sz="2600" dirty="0" err="1">
                <a:ea typeface="+mn-ea"/>
                <a:cs typeface="+mn-cs"/>
              </a:rPr>
              <a:t>Nguyễn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Tuấn</a:t>
            </a:r>
            <a:r>
              <a:rPr lang="en-US" sz="2600" dirty="0">
                <a:ea typeface="+mn-ea"/>
                <a:cs typeface="+mn-cs"/>
              </a:rPr>
              <a:t> Anh</a:t>
            </a:r>
          </a:p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600" dirty="0" err="1">
                <a:ea typeface="+mn-ea"/>
                <a:cs typeface="+mn-cs"/>
              </a:rPr>
              <a:t>Bộ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môn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Ngoại</a:t>
            </a:r>
            <a:r>
              <a:rPr lang="en-US" sz="2600" dirty="0">
                <a:ea typeface="+mn-ea"/>
                <a:cs typeface="+mn-cs"/>
              </a:rPr>
              <a:t> – ĐHYD TPHCM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979"/>
            <a:ext cx="1853514" cy="18535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B3422A-2552-234A-ABBC-12489A48E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514" y="378127"/>
            <a:ext cx="7290486" cy="94383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C0B30D44-0C04-2A43-8AD0-686C2079D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Đặc điểm tổn thương tạng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B8D9819-B7AF-F046-8A25-83E430C9BD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926626"/>
              </p:ext>
            </p:extLst>
          </p:nvPr>
        </p:nvGraphicFramePr>
        <p:xfrm>
          <a:off x="247650" y="1486372"/>
          <a:ext cx="8697913" cy="5005646"/>
        </p:xfrm>
        <a:graphic>
          <a:graphicData uri="http://schemas.openxmlformats.org/drawingml/2006/table">
            <a:tbl>
              <a:tblPr/>
              <a:tblGrid>
                <a:gridCol w="4349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48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532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Chấn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kín</a:t>
                      </a:r>
                      <a:endParaRPr kumimoji="0" lang="en-US" altLang="x-none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endParaRPr kumimoji="0" lang="en-US" altLang="x-none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2043">
                <a:tc>
                  <a:txBody>
                    <a:bodyPr/>
                    <a:lstStyle>
                      <a:lvl1pPr marL="2857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thường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hơn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rỗng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vỡ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đè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nén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hoặc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rách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giật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khỏi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các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dây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chằng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cố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định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rỗng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vỡ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thay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đổi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áp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lực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đột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ngột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trong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ổ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nhất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là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đang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căng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đầy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.</a:t>
                      </a: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Thường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hợp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với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chấn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khác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: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sọ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não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,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ngực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,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gãy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xương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chi,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khung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chậu</a:t>
                      </a:r>
                      <a:r>
                        <a:rPr kumimoji="0" lang="is-I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…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857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rỗng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thường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hơn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đặc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bạch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khí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: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gần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hoả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khí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: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ở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xa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cũng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có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thể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ở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tầng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sinh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môn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hoặc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ngực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thấp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cũng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có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thể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gây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trong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ổ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76B9534D-9D8D-6F49-B35A-5651C8146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Thăm khám và đánh giá ban đầu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53E5CFE9-1F38-594F-B395-7131D25FF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5" y="1417638"/>
            <a:ext cx="8229600" cy="5234376"/>
          </a:xfrm>
        </p:spPr>
        <p:txBody>
          <a:bodyPr/>
          <a:lstStyle/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altLang="x-none" sz="26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Nguyên</a:t>
            </a:r>
            <a:r>
              <a:rPr lang="en-US" altLang="x-none" sz="26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6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tắc</a:t>
            </a:r>
            <a:endParaRPr lang="en-US" altLang="x-none" sz="2600" b="1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altLang="x-none" sz="2200" b="1" i="1" dirty="0" err="1">
                <a:ea typeface="ＭＳ Ｐゴシック" panose="020B0600070205080204" pitchFamily="34" charset="-128"/>
              </a:rPr>
              <a:t>Nhận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biết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tình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trạng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khẩn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đe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doạ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mạng</a:t>
            </a:r>
            <a:endParaRPr lang="en-US" altLang="x-none" sz="2200" b="1" i="1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hiệu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>
                <a:ea typeface="ＭＳ Ｐゴシック" panose="020B0600070205080204" pitchFamily="34" charset="-128"/>
              </a:rPr>
              <a:t>Tri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giác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Dấu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hiệu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mất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nặng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altLang="x-none" sz="2200" b="1" i="1" dirty="0" err="1">
                <a:ea typeface="ＭＳ Ｐゴシック" panose="020B0600070205080204" pitchFamily="34" charset="-128"/>
              </a:rPr>
              <a:t>Vừa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hồi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sức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vừa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chẩn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đoán</a:t>
            </a:r>
            <a:endParaRPr lang="en-US" altLang="x-none" sz="2200" b="1" i="1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Xác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định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chóng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chế</a:t>
            </a:r>
            <a:r>
              <a:rPr lang="en-US" altLang="x-none" sz="2200" dirty="0">
                <a:ea typeface="ＭＳ Ｐゴシック" panose="020B0600070205080204" pitchFamily="34" charset="-128"/>
              </a:rPr>
              <a:t>,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thời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gian</a:t>
            </a:r>
            <a:r>
              <a:rPr lang="en-US" altLang="x-none" sz="2200" dirty="0">
                <a:ea typeface="ＭＳ Ｐゴシック" panose="020B0600070205080204" pitchFamily="34" charset="-128"/>
              </a:rPr>
              <a:t>,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sơ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cứu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Đảm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bảo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thở</a:t>
            </a:r>
            <a:r>
              <a:rPr lang="en-US" altLang="x-none" sz="2200" dirty="0">
                <a:ea typeface="ＭＳ Ｐゴシック" panose="020B0600070205080204" pitchFamily="34" charset="-128"/>
              </a:rPr>
              <a:t>, Oxy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máu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truyền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tĩnh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mạch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với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kim</a:t>
            </a:r>
            <a:r>
              <a:rPr lang="en-US" altLang="x-none" sz="2200" dirty="0">
                <a:ea typeface="ＭＳ Ｐゴシック" panose="020B0600070205080204" pitchFamily="34" charset="-128"/>
              </a:rPr>
              <a:t> to</a:t>
            </a: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Bù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đẳng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trương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Giữ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thân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nhiệt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Khám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toàn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diện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phối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hợp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ưu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tiên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đe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doạ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mạng</a:t>
            </a:r>
            <a:endParaRPr lang="en-US" altLang="x-none" sz="22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>
            <a:extLst>
              <a:ext uri="{FF2B5EF4-FFF2-40B4-BE49-F238E27FC236}">
                <a16:creationId xmlns:a16="http://schemas.microsoft.com/office/drawing/2014/main" id="{B1EA5446-6D6C-3242-86AD-539EF4607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338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Hỏi bệnh sử</a:t>
            </a:r>
          </a:p>
        </p:txBody>
      </p:sp>
      <p:sp>
        <p:nvSpPr>
          <p:cNvPr id="26626" name="Content Placeholder 2">
            <a:extLst>
              <a:ext uri="{FF2B5EF4-FFF2-40B4-BE49-F238E27FC236}">
                <a16:creationId xmlns:a16="http://schemas.microsoft.com/office/drawing/2014/main" id="{F5CD6553-17F0-EF4D-8DD0-8592814C2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06028"/>
            <a:ext cx="8229600" cy="4522677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Thời điểm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Hoàn cảnh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Cơ chế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Tác nhân, hướng lực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Triệu chứng sau chấn thương, hiện tại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Sơ cứu tại hiện trường, tuyến trước, hồ sơ chuyển tuyến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Tiền sử bệnh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id="{BDF3AC1E-8181-3048-89B2-94B808CD4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Đánh giá tình trạng toàn thân</a:t>
            </a: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A315271B-C8C5-E244-A9A7-22D1C7B81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M, HA,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nhịp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thở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nhiệt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Tri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giác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Màu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sắc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niêm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Khám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chóng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toàn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hợp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phát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đe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doạ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tức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thì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>
            <a:extLst>
              <a:ext uri="{FF2B5EF4-FFF2-40B4-BE49-F238E27FC236}">
                <a16:creationId xmlns:a16="http://schemas.microsoft.com/office/drawing/2014/main" id="{9532F900-1F56-E74E-AD1E-A0F5B7419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 hiệu sốc chấn thương</a:t>
            </a:r>
          </a:p>
        </p:txBody>
      </p:sp>
      <p:sp>
        <p:nvSpPr>
          <p:cNvPr id="28674" name="Content Placeholder 2">
            <a:extLst>
              <a:ext uri="{FF2B5EF4-FFF2-40B4-BE49-F238E27FC236}">
                <a16:creationId xmlns:a16="http://schemas.microsoft.com/office/drawing/2014/main" id="{5D914C7A-F8C1-E94E-B338-E61186E99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Thở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nông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Mạch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yếu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Huyết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áp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tối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đa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thấp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Khát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nước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Lơ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mơ</a:t>
            </a:r>
            <a:r>
              <a:rPr lang="en-US" altLang="x-none" sz="2600" dirty="0">
                <a:ea typeface="ＭＳ Ｐゴシック" panose="020B0600070205080204" pitchFamily="34" charset="-128"/>
              </a:rPr>
              <a:t> hay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vật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vã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Niêm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nhợt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nhạt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Tứ</a:t>
            </a:r>
            <a:r>
              <a:rPr lang="en-US" altLang="x-none" sz="2600" dirty="0">
                <a:ea typeface="ＭＳ Ｐゴシック" panose="020B0600070205080204" pitchFamily="34" charset="-128"/>
              </a:rPr>
              <a:t> chi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toát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mồ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hôi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lạnh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nổi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vân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id="{3737A703-8E75-6E43-A71A-994C948A8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9991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3600" dirty="0"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36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9698" name="Content Placeholder 2">
            <a:extLst>
              <a:ext uri="{FF2B5EF4-FFF2-40B4-BE49-F238E27FC236}">
                <a16:creationId xmlns:a16="http://schemas.microsoft.com/office/drawing/2014/main" id="{3A2A8376-6E42-BC42-A526-D6FB8A62E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546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Nhìn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lưng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tầng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môn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Hình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>
                <a:ea typeface="ＭＳ Ｐゴシック" panose="020B0600070205080204" pitchFamily="34" charset="-128"/>
              </a:rPr>
              <a:t>Di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xát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bầm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Nghe: </a:t>
            </a:r>
          </a:p>
          <a:p>
            <a:pPr eaLnBrk="1" hangingPunct="1">
              <a:lnSpc>
                <a:spcPct val="90000"/>
              </a:lnSpc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Nhu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giảm</a:t>
            </a:r>
            <a:r>
              <a:rPr lang="en-US" altLang="x-none" sz="2400" dirty="0">
                <a:ea typeface="ＭＳ Ｐゴシック" panose="020B0600070205080204" pitchFamily="34" charset="-128"/>
              </a:rPr>
              <a:t>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mất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liệt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viêm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phúc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mạc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Gõ</a:t>
            </a:r>
            <a:r>
              <a:rPr lang="en-US" altLang="x-none" sz="2400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</a:p>
          <a:p>
            <a:pPr eaLnBrk="1" hangingPunct="1">
              <a:lnSpc>
                <a:spcPct val="90000"/>
              </a:lnSpc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gõ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gõ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đục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Sờ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khám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mức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trú</a:t>
            </a:r>
            <a:r>
              <a:rPr lang="en-US" altLang="x-none" sz="2400" dirty="0">
                <a:ea typeface="ＭＳ Ｐゴシック" panose="020B0600070205080204" pitchFamily="34" charset="-128"/>
              </a:rPr>
              <a:t> hay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lan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toả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Đề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Cảm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ứng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phúc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mạc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>
            <a:extLst>
              <a:ext uri="{FF2B5EF4-FFF2-40B4-BE49-F238E27FC236}">
                <a16:creationId xmlns:a16="http://schemas.microsoft.com/office/drawing/2014/main" id="{354A3D28-35C8-6841-BBA0-CD78C8B65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x-none" sz="3600">
                <a:latin typeface="Arial"/>
                <a:ea typeface="ＭＳ Ｐゴシック" panose="020B0600070205080204" pitchFamily="34" charset="-128"/>
                <a:cs typeface="Arial"/>
              </a:rPr>
              <a:t>Các lưu ý khác</a:t>
            </a:r>
            <a:endParaRPr lang="x-none" altLang="x-none" sz="3600">
              <a:latin typeface="Arial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30722" name="Content Placeholder 2">
            <a:extLst>
              <a:ext uri="{FF2B5EF4-FFF2-40B4-BE49-F238E27FC236}">
                <a16:creationId xmlns:a16="http://schemas.microsoft.com/office/drawing/2014/main" id="{6B5282D1-229B-C548-AEC1-353A42E7B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5987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Khám bụng lưu ý 4 vùng giải phẫu có thể liên quan chấn thương, vết thương bụng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Thăm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đạo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tràng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Thăm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tràng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thủng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Túi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cùng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Douglas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căng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nhiều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tiểu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Đánh giá thông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mũi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dày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Khám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đi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khám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lại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nhiều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lần</a:t>
            </a:r>
            <a:endParaRPr lang="en-US" altLang="x-none" sz="2400" b="1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E625D0A4-7808-5544-AD79-25AA763B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337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Cận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57C413C3-1F2D-5249-B7F5-45FB59CC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83948"/>
            <a:ext cx="8229600" cy="4490109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Xét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nghiệm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CTM,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cầm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nhóm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amylase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nồng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rượu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AST, ALT,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thử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thai</a:t>
            </a:r>
            <a:r>
              <a:rPr lang="en-US" altLang="x-none" sz="2400" dirty="0">
                <a:ea typeface="ＭＳ Ｐゴシック" panose="020B0600070205080204" pitchFamily="34" charset="-128"/>
              </a:rPr>
              <a:t>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phụ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nữ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tuổi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đẻ</a:t>
            </a:r>
            <a:r>
              <a:rPr lang="is-IS" altLang="x-none" sz="2400" dirty="0" err="1">
                <a:ea typeface="ＭＳ Ｐゴシック" panose="020B0600070205080204" pitchFamily="34" charset="-128"/>
              </a:rPr>
              <a:t>…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Siêu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trọng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điểm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chấn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(FAST)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X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thẳng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X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KSS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X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khung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khung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UIV, cystography: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hệ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niệu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CT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huyết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định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76277814-C581-164C-A51F-89F14FAC1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488" y="283390"/>
            <a:ext cx="2171700" cy="1143000"/>
          </a:xfrm>
        </p:spPr>
        <p:txBody>
          <a:bodyPr/>
          <a:lstStyle/>
          <a:p>
            <a:pPr eaLnBrk="1" hangingPunct="1"/>
            <a:r>
              <a:rPr lang="en-US" altLang="x-none" sz="36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FAST</a:t>
            </a:r>
          </a:p>
        </p:txBody>
      </p:sp>
      <p:pic>
        <p:nvPicPr>
          <p:cNvPr id="32770" name="Picture 4" descr="T2">
            <a:extLst>
              <a:ext uri="{FF2B5EF4-FFF2-40B4-BE49-F238E27FC236}">
                <a16:creationId xmlns:a16="http://schemas.microsoft.com/office/drawing/2014/main" id="{16586797-9D17-D24D-B150-B91989728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1" r="44810" b="19019"/>
          <a:stretch>
            <a:fillRect/>
          </a:stretch>
        </p:blipFill>
        <p:spPr bwMode="auto">
          <a:xfrm>
            <a:off x="188913" y="1824038"/>
            <a:ext cx="2600325" cy="306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1" name="TextBox 4">
            <a:extLst>
              <a:ext uri="{FF2B5EF4-FFF2-40B4-BE49-F238E27FC236}">
                <a16:creationId xmlns:a16="http://schemas.microsoft.com/office/drawing/2014/main" id="{72908AB0-9A68-2F44-9587-406261F8D5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9593" y="1824038"/>
            <a:ext cx="5904180" cy="2831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x-none" sz="2400" b="1" i="1" dirty="0" err="1">
                <a:solidFill>
                  <a:srgbClr val="0000FF"/>
                </a:solidFill>
              </a:rPr>
              <a:t>Khảo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sát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bốn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vùng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trong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cấp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cứu</a:t>
            </a:r>
            <a:endParaRPr lang="en-US" altLang="x-none" sz="2400" b="1" i="1" dirty="0">
              <a:solidFill>
                <a:srgbClr val="0000FF"/>
              </a:solidFill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arenBoth"/>
            </a:pPr>
            <a:r>
              <a:rPr lang="en-US" altLang="x-none" sz="2400" dirty="0" err="1"/>
              <a:t> Quanh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tim</a:t>
            </a:r>
            <a:r>
              <a:rPr lang="en-US" altLang="x-none" sz="2400" dirty="0"/>
              <a:t>: </a:t>
            </a:r>
            <a:r>
              <a:rPr lang="en-US" altLang="x-none" sz="2400" dirty="0" err="1"/>
              <a:t>tràn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màng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tim</a:t>
            </a:r>
            <a:endParaRPr lang="en-US" altLang="x-none" sz="2400" dirty="0"/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x-none" sz="2400" dirty="0"/>
              <a:t>(2) ¼ </a:t>
            </a:r>
            <a:r>
              <a:rPr lang="en-US" altLang="x-none" sz="2400" dirty="0" err="1"/>
              <a:t>trên</a:t>
            </a:r>
            <a:r>
              <a:rPr lang="en-US" altLang="x-none" sz="2400" dirty="0"/>
              <a:t> P: </a:t>
            </a:r>
            <a:r>
              <a:rPr lang="en-US" altLang="x-none" sz="2400" dirty="0" err="1"/>
              <a:t>vỡ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gan</a:t>
            </a:r>
            <a:r>
              <a:rPr lang="en-US" altLang="x-none" sz="2400" dirty="0"/>
              <a:t>,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quanh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gan</a:t>
            </a:r>
            <a:r>
              <a:rPr lang="en-US" altLang="x-none" sz="2400" dirty="0"/>
              <a:t>, TDMP P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arenBoth"/>
            </a:pPr>
            <a:r>
              <a:rPr lang="en-US" altLang="x-none" sz="2400" dirty="0"/>
              <a:t> ¼ </a:t>
            </a:r>
            <a:r>
              <a:rPr lang="en-US" altLang="x-none" sz="2400" dirty="0" err="1"/>
              <a:t>trên</a:t>
            </a:r>
            <a:r>
              <a:rPr lang="en-US" altLang="x-none" sz="2400" dirty="0"/>
              <a:t> T: </a:t>
            </a:r>
            <a:r>
              <a:rPr lang="en-US" altLang="x-none" sz="2400" dirty="0" err="1"/>
              <a:t>vỡ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lách</a:t>
            </a:r>
            <a:r>
              <a:rPr lang="en-US" altLang="x-none" sz="2400" dirty="0"/>
              <a:t>,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quanh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lách</a:t>
            </a:r>
            <a:r>
              <a:rPr lang="en-US" altLang="x-none" sz="2400" dirty="0"/>
              <a:t>, TDMP T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arenBoth"/>
            </a:pPr>
            <a:r>
              <a:rPr lang="en-US" altLang="x-none" sz="2400" dirty="0" err="1"/>
              <a:t> Hạ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vị</a:t>
            </a:r>
            <a:r>
              <a:rPr lang="en-US" altLang="x-none" sz="2400" dirty="0"/>
              <a:t>: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túi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cùng</a:t>
            </a:r>
            <a:endParaRPr lang="en-US" altLang="x-non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>
            <a:extLst>
              <a:ext uri="{FF2B5EF4-FFF2-40B4-BE49-F238E27FC236}">
                <a16:creationId xmlns:a16="http://schemas.microsoft.com/office/drawing/2014/main" id="{70A4C08A-00E6-404E-B01A-266A876E9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232" y="274638"/>
            <a:ext cx="7023567" cy="709612"/>
          </a:xfrm>
        </p:spPr>
        <p:txBody>
          <a:bodyPr/>
          <a:lstStyle/>
          <a:p>
            <a:pPr eaLnBrk="1" hangingPunct="1"/>
            <a:r>
              <a:rPr lang="en-US" altLang="x-none" sz="32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Siêu âm khảo sát trong chấn thương</a:t>
            </a:r>
          </a:p>
        </p:txBody>
      </p:sp>
      <p:pic>
        <p:nvPicPr>
          <p:cNvPr id="33794" name="Picture 4" descr="T3">
            <a:extLst>
              <a:ext uri="{FF2B5EF4-FFF2-40B4-BE49-F238E27FC236}">
                <a16:creationId xmlns:a16="http://schemas.microsoft.com/office/drawing/2014/main" id="{2C9612BE-B939-174F-A7FC-48E8BF8EB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" t="3687" r="47198" b="16496"/>
          <a:stretch>
            <a:fillRect/>
          </a:stretch>
        </p:blipFill>
        <p:spPr bwMode="auto">
          <a:xfrm>
            <a:off x="134938" y="1752600"/>
            <a:ext cx="4257675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5" name="Picture 4" descr="T4">
            <a:extLst>
              <a:ext uri="{FF2B5EF4-FFF2-40B4-BE49-F238E27FC236}">
                <a16:creationId xmlns:a16="http://schemas.microsoft.com/office/drawing/2014/main" id="{A220DD5A-148D-5E4E-BD11-57C596FE4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" t="3445" r="52362" b="21220"/>
          <a:stretch>
            <a:fillRect/>
          </a:stretch>
        </p:blipFill>
        <p:spPr bwMode="auto">
          <a:xfrm>
            <a:off x="4392613" y="1752600"/>
            <a:ext cx="4294187" cy="415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TextBox 5">
            <a:extLst>
              <a:ext uri="{FF2B5EF4-FFF2-40B4-BE49-F238E27FC236}">
                <a16:creationId xmlns:a16="http://schemas.microsoft.com/office/drawing/2014/main" id="{21F8DBCE-21AD-D948-8F91-FE4FB55434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7400" y="6027738"/>
            <a:ext cx="27797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Vùng dưới gan bình thường</a:t>
            </a:r>
          </a:p>
        </p:txBody>
      </p:sp>
      <p:sp>
        <p:nvSpPr>
          <p:cNvPr id="33797" name="TextBox 6">
            <a:extLst>
              <a:ext uri="{FF2B5EF4-FFF2-40B4-BE49-F238E27FC236}">
                <a16:creationId xmlns:a16="http://schemas.microsoft.com/office/drawing/2014/main" id="{3B67A76E-7521-D947-9133-7E8A907FE3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2663" y="6010275"/>
            <a:ext cx="3683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Dịch máu ở trên gan và rãnh Morison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C320D3D0-7138-9A4D-8A4B-616BC9849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Mục tiêu bài học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AE8A9-D848-F942-8609-E4992BDE1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47" y="1663004"/>
            <a:ext cx="8670771" cy="4280596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Trình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bày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chế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2400" i="1" dirty="0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2400" i="1" dirty="0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đúng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chỉ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LCS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lý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quả</a:t>
            </a:r>
            <a:endParaRPr lang="en-US" altLang="x-none" sz="2400" i="1" dirty="0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được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bước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tiếp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cận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ban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đầu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một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trường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hợp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hoặc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Ra được quyết định điều trị các tình huống chấn thương, vết thương bụng</a:t>
            </a:r>
          </a:p>
          <a:p>
            <a:pPr marL="0" indent="0" eaLnBrk="1" hangingPunct="1">
              <a:lnSpc>
                <a:spcPct val="80000"/>
              </a:lnSpc>
              <a:buNone/>
              <a:defRPr/>
            </a:pPr>
            <a:endParaRPr lang="en-US" altLang="x-none" sz="30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>
            <a:extLst>
              <a:ext uri="{FF2B5EF4-FFF2-40B4-BE49-F238E27FC236}">
                <a16:creationId xmlns:a16="http://schemas.microsoft.com/office/drawing/2014/main" id="{E54AAF6F-03F4-2F41-8686-D8FACAA04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FAST</a:t>
            </a:r>
          </a:p>
        </p:txBody>
      </p:sp>
      <p:sp>
        <p:nvSpPr>
          <p:cNvPr id="34818" name="Content Placeholder 2">
            <a:extLst>
              <a:ext uri="{FF2B5EF4-FFF2-40B4-BE49-F238E27FC236}">
                <a16:creationId xmlns:a16="http://schemas.microsoft.com/office/drawing/2014/main" id="{38C844D5-4961-064B-9649-C02BD8E56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64138"/>
          </a:xfrm>
        </p:spPr>
        <p:txBody>
          <a:bodyPr/>
          <a:lstStyle/>
          <a:p>
            <a:pPr eaLnBrk="1" hangingPunct="1"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Ưu:</a:t>
            </a:r>
            <a:endParaRPr lang="en-US" altLang="x-none" sz="24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nhạy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70-95%; &gt; 96%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nếu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lượng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&gt;800 ml</a:t>
            </a: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chóng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quả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ngay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Dễ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dàng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lặp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lại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>
                <a:ea typeface="ＭＳ Ｐゴシック" panose="020B0600070205080204" pitchFamily="34" charset="-128"/>
              </a:rPr>
              <a:t>BN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cần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phải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rời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khỏi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phòng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cứu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Nhược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giả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Phụ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thuộc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người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mô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tả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rõ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tạng</a:t>
            </a:r>
            <a:endParaRPr lang="en-US" altLang="x-none" sz="24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định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được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Khó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khăn: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bệnh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béo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phì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tràn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khí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dưới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da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>
            <a:extLst>
              <a:ext uri="{FF2B5EF4-FFF2-40B4-BE49-F238E27FC236}">
                <a16:creationId xmlns:a16="http://schemas.microsoft.com/office/drawing/2014/main" id="{33697B95-29E1-C14E-B307-00B86993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 quang</a:t>
            </a:r>
          </a:p>
        </p:txBody>
      </p:sp>
      <p:pic>
        <p:nvPicPr>
          <p:cNvPr id="35843" name="Picture 4" descr="109400946-chest-xray-film-of-a-posttraumatic-patient-showing-free-air-under-dome-of-right-diaphragm-from-hollo.jpg">
            <a:extLst>
              <a:ext uri="{FF2B5EF4-FFF2-40B4-BE49-F238E27FC236}">
                <a16:creationId xmlns:a16="http://schemas.microsoft.com/office/drawing/2014/main" id="{4483EE72-A80B-8B4B-A752-538F7C7C4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t="6961" r="17850"/>
          <a:stretch>
            <a:fillRect/>
          </a:stretch>
        </p:blipFill>
        <p:spPr bwMode="auto">
          <a:xfrm>
            <a:off x="3335893" y="1916540"/>
            <a:ext cx="2923110" cy="2737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921" y="1644413"/>
            <a:ext cx="3262394" cy="4431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200" b="1" i="1">
                <a:solidFill>
                  <a:srgbClr val="0000FF"/>
                </a:solidFill>
              </a:rPr>
              <a:t>X quang ngực:</a:t>
            </a:r>
          </a:p>
          <a:p>
            <a:pPr>
              <a:lnSpc>
                <a:spcPct val="120000"/>
              </a:lnSpc>
            </a:pPr>
            <a:r>
              <a:rPr lang="en-US" sz="2200"/>
              <a:t>Tràn dịch màng phổi</a:t>
            </a:r>
          </a:p>
          <a:p>
            <a:pPr>
              <a:lnSpc>
                <a:spcPct val="120000"/>
              </a:lnSpc>
            </a:pPr>
            <a:r>
              <a:rPr lang="en-US" sz="2200"/>
              <a:t>Tràn khí màn phổi</a:t>
            </a:r>
          </a:p>
          <a:p>
            <a:pPr>
              <a:lnSpc>
                <a:spcPct val="120000"/>
              </a:lnSpc>
            </a:pPr>
            <a:r>
              <a:rPr lang="en-US" sz="2200"/>
              <a:t>Gãy xương sườn</a:t>
            </a:r>
          </a:p>
          <a:p>
            <a:pPr>
              <a:lnSpc>
                <a:spcPct val="120000"/>
              </a:lnSpc>
            </a:pPr>
            <a:r>
              <a:rPr lang="en-US" sz="2200"/>
              <a:t>Dị vật</a:t>
            </a:r>
          </a:p>
          <a:p>
            <a:pPr>
              <a:lnSpc>
                <a:spcPct val="120000"/>
              </a:lnSpc>
            </a:pPr>
            <a:r>
              <a:rPr lang="en-US" sz="2200"/>
              <a:t>Liềm hơi dưới hoành</a:t>
            </a:r>
          </a:p>
          <a:p>
            <a:pPr>
              <a:lnSpc>
                <a:spcPct val="120000"/>
              </a:lnSpc>
            </a:pPr>
            <a:r>
              <a:rPr lang="en-US" sz="2200" b="1" i="1">
                <a:solidFill>
                  <a:srgbClr val="0000FF"/>
                </a:solidFill>
              </a:rPr>
              <a:t>X quang bụng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200"/>
              <a:t>Liềm hơi dưới hoành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200"/>
              <a:t>Hơi sau phúc mạc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200"/>
              <a:t>Ổ bụng mờ</a:t>
            </a:r>
          </a:p>
          <a:p>
            <a:endParaRPr lang="en-US"/>
          </a:p>
        </p:txBody>
      </p:sp>
      <p:pic>
        <p:nvPicPr>
          <p:cNvPr id="4" name="Picture 3" descr="Simple-abdomen-X-ray-shows-a-suspected-retroperitoneal-gas-white-arrow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45" y="1916540"/>
            <a:ext cx="2562924" cy="273775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CT bụng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9"/>
            <a:ext cx="8229600" cy="5440362"/>
          </a:xfrm>
        </p:spPr>
        <p:txBody>
          <a:bodyPr/>
          <a:lstStyle/>
          <a:p>
            <a:pPr marL="0" indent="0">
              <a:buNone/>
            </a:pPr>
            <a:r>
              <a:rPr lang="en-US" sz="2400" b="1" i="1">
                <a:solidFill>
                  <a:srgbClr val="0000FF"/>
                </a:solidFill>
              </a:rPr>
              <a:t>Chỉ định:</a:t>
            </a:r>
          </a:p>
          <a:p>
            <a:r>
              <a:rPr lang="en-US" sz="2400"/>
              <a:t>Chấn thương hoặc vết thương bụng nghi ngờ tổn thương tạng</a:t>
            </a:r>
          </a:p>
          <a:p>
            <a:r>
              <a:rPr lang="en-US" sz="2400"/>
              <a:t>Huyết động ổn định</a:t>
            </a:r>
          </a:p>
          <a:p>
            <a:pPr marL="0" indent="0">
              <a:buNone/>
            </a:pPr>
            <a:r>
              <a:rPr lang="en-US" sz="2400" b="1" i="1">
                <a:solidFill>
                  <a:srgbClr val="0000FF"/>
                </a:solidFill>
              </a:rPr>
              <a:t>Ưu:</a:t>
            </a:r>
          </a:p>
          <a:p>
            <a:pPr>
              <a:buFont typeface="Arial"/>
              <a:buChar char="•"/>
            </a:pPr>
            <a:r>
              <a:rPr lang="en-US" sz="2400"/>
              <a:t>Xác định khí/dịch trong/sau phúc mạc.</a:t>
            </a:r>
          </a:p>
          <a:p>
            <a:pPr>
              <a:buFont typeface="Arial"/>
              <a:buChar char="•"/>
            </a:pPr>
            <a:r>
              <a:rPr lang="en-US" sz="2400"/>
              <a:t>Xác định tổn thương tạng, phân độ tổn thương, hướng dẫn điều trị</a:t>
            </a:r>
          </a:p>
          <a:p>
            <a:pPr marL="0" indent="0">
              <a:buNone/>
            </a:pPr>
            <a:r>
              <a:rPr lang="en-US" sz="2400" b="1" i="1">
                <a:solidFill>
                  <a:srgbClr val="0000FF"/>
                </a:solidFill>
              </a:rPr>
              <a:t>Nhược:</a:t>
            </a:r>
          </a:p>
          <a:p>
            <a:pPr>
              <a:buFont typeface="Arial"/>
              <a:buChar char="•"/>
            </a:pPr>
            <a:r>
              <a:rPr lang="en-US" sz="2400"/>
              <a:t>BN phải di chuyển khỏi phòng cấp cứu</a:t>
            </a:r>
          </a:p>
          <a:p>
            <a:pPr>
              <a:buFont typeface="Arial"/>
              <a:buChar char="•"/>
            </a:pPr>
            <a:r>
              <a:rPr lang="en-US" sz="2400"/>
              <a:t>Không tiếp cận hồi sức được trong quá trình chụp</a:t>
            </a:r>
          </a:p>
          <a:p>
            <a:pPr>
              <a:buFont typeface="Arial"/>
              <a:buChar char="•"/>
            </a:pPr>
            <a:r>
              <a:rPr lang="en-US" sz="2400"/>
              <a:t>Phơi nhiễm tia xạ, nguy cơ thuốc cản quang (sốc, suy thận)</a:t>
            </a:r>
          </a:p>
          <a:p>
            <a:pPr>
              <a:buFont typeface="Arial"/>
              <a:buChar char="•"/>
            </a:pPr>
            <a:r>
              <a:rPr lang="en-US" sz="2400"/>
              <a:t>Độ nhạy thấp trong chấn thương tuỵ, cơ hoành, ruột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17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>
            <a:extLst>
              <a:ext uri="{FF2B5EF4-FFF2-40B4-BE49-F238E27FC236}">
                <a16:creationId xmlns:a16="http://schemas.microsoft.com/office/drawing/2014/main" id="{33697B95-29E1-C14E-B307-00B86993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CT bụng</a:t>
            </a:r>
          </a:p>
        </p:txBody>
      </p:sp>
      <p:pic>
        <p:nvPicPr>
          <p:cNvPr id="35842" name="Picture 4">
            <a:extLst>
              <a:ext uri="{FF2B5EF4-FFF2-40B4-BE49-F238E27FC236}">
                <a16:creationId xmlns:a16="http://schemas.microsoft.com/office/drawing/2014/main" id="{00E8411A-2E85-2446-BE05-385A43AB6C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lum bright="-6000"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32" r="8261" b="8459"/>
          <a:stretch>
            <a:fillRect/>
          </a:stretch>
        </p:blipFill>
        <p:spPr>
          <a:xfrm>
            <a:off x="457200" y="1863594"/>
            <a:ext cx="4162425" cy="3011488"/>
          </a:xfrm>
        </p:spPr>
      </p:pic>
      <p:sp>
        <p:nvSpPr>
          <p:cNvPr id="35845" name="TextBox 6">
            <a:extLst>
              <a:ext uri="{FF2B5EF4-FFF2-40B4-BE49-F238E27FC236}">
                <a16:creationId xmlns:a16="http://schemas.microsoft.com/office/drawing/2014/main" id="{83D2D468-EDE9-0544-A361-F0156A8223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1254" y="5088144"/>
            <a:ext cx="21193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Hơi tự do quanh gan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pic>
        <p:nvPicPr>
          <p:cNvPr id="2" name="Picture 1" descr="d8869d71046aad893ebacc1fde3fe1_gallery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8" b="6327"/>
          <a:stretch/>
        </p:blipFill>
        <p:spPr>
          <a:xfrm>
            <a:off x="4788058" y="1863594"/>
            <a:ext cx="3738352" cy="30114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02759" y="5088144"/>
            <a:ext cx="1297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Dịch ổ bụng</a:t>
            </a:r>
          </a:p>
        </p:txBody>
      </p:sp>
    </p:spTree>
    <p:extLst>
      <p:ext uri="{BB962C8B-B14F-4D97-AF65-F5344CB8AC3E}">
        <p14:creationId xmlns:p14="http://schemas.microsoft.com/office/powerpoint/2010/main" val="38065458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>
            <a:extLst>
              <a:ext uri="{FF2B5EF4-FFF2-40B4-BE49-F238E27FC236}">
                <a16:creationId xmlns:a16="http://schemas.microsoft.com/office/drawing/2014/main" id="{B842F513-C5C1-D743-9C20-AECDCEF9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tá tràng</a:t>
            </a:r>
          </a:p>
        </p:txBody>
      </p:sp>
      <p:pic>
        <p:nvPicPr>
          <p:cNvPr id="36866" name="Picture 3">
            <a:extLst>
              <a:ext uri="{FF2B5EF4-FFF2-40B4-BE49-F238E27FC236}">
                <a16:creationId xmlns:a16="http://schemas.microsoft.com/office/drawing/2014/main" id="{A472003A-8D04-5342-BB3C-70E9A8F1C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413" y="1544638"/>
            <a:ext cx="4095750" cy="311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7" name="Picture 4">
            <a:extLst>
              <a:ext uri="{FF2B5EF4-FFF2-40B4-BE49-F238E27FC236}">
                <a16:creationId xmlns:a16="http://schemas.microsoft.com/office/drawing/2014/main" id="{D20EFBF9-8CCD-484B-822F-B4472B3FE7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1544638"/>
            <a:ext cx="3817938" cy="311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5">
            <a:extLst>
              <a:ext uri="{FF2B5EF4-FFF2-40B4-BE49-F238E27FC236}">
                <a16:creationId xmlns:a16="http://schemas.microsoft.com/office/drawing/2014/main" id="{731916D7-5DCA-9C47-95F3-ADEE5CFCED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499" y="4902200"/>
            <a:ext cx="400690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Dày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D2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tá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tràng</a:t>
            </a:r>
            <a:r>
              <a:rPr lang="en-US" altLang="x-none" sz="1800" dirty="0"/>
              <a:t> (</a:t>
            </a:r>
            <a:r>
              <a:rPr lang="en-US" altLang="x-none" sz="1800" dirty="0" err="1"/>
              <a:t>mũi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tên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đen</a:t>
            </a:r>
            <a:r>
              <a:rPr lang="en-US" altLang="x-none" sz="1800" dirty="0"/>
              <a:t>)</a:t>
            </a:r>
          </a:p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Mất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liên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tục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tá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tràng</a:t>
            </a:r>
            <a:r>
              <a:rPr lang="en-US" altLang="x-none" sz="1800" dirty="0"/>
              <a:t> (</a:t>
            </a:r>
            <a:r>
              <a:rPr lang="en-US" altLang="x-none" sz="1800" dirty="0" err="1"/>
              <a:t>mũi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tên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trắng</a:t>
            </a:r>
            <a:r>
              <a:rPr lang="en-US" altLang="x-none" sz="1800" dirty="0"/>
              <a:t>)</a:t>
            </a:r>
          </a:p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Dịch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sau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phúc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mạc</a:t>
            </a:r>
            <a:endParaRPr lang="en-US" altLang="x-none" sz="1800" dirty="0"/>
          </a:p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Thận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phải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không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bắt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thuốc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cản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quang</a:t>
            </a:r>
            <a:r>
              <a:rPr lang="en-US" altLang="x-none" sz="1800" dirty="0"/>
              <a:t> </a:t>
            </a:r>
          </a:p>
        </p:txBody>
      </p:sp>
      <p:sp>
        <p:nvSpPr>
          <p:cNvPr id="36869" name="TextBox 6">
            <a:extLst>
              <a:ext uri="{FF2B5EF4-FFF2-40B4-BE49-F238E27FC236}">
                <a16:creationId xmlns:a16="http://schemas.microsoft.com/office/drawing/2014/main" id="{6A19BD5A-90FC-3545-BB47-18C78DE19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2875" y="4902200"/>
            <a:ext cx="27622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/>
              <a:t>Hơi sau phúc mạc quanh 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x-none" sz="1800"/>
              <a:t>đại tràng lên và tá tràng D2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AB384CF4-88B3-084A-8200-08927AB83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lách</a:t>
            </a:r>
          </a:p>
        </p:txBody>
      </p:sp>
      <p:pic>
        <p:nvPicPr>
          <p:cNvPr id="37890" name="Picture 4" descr="ct189a2">
            <a:extLst>
              <a:ext uri="{FF2B5EF4-FFF2-40B4-BE49-F238E27FC236}">
                <a16:creationId xmlns:a16="http://schemas.microsoft.com/office/drawing/2014/main" id="{8398786F-12DF-6B46-9721-A051BF535C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1938" y="2119313"/>
            <a:ext cx="4325937" cy="3551237"/>
          </a:xfrm>
        </p:spPr>
      </p:pic>
      <p:pic>
        <p:nvPicPr>
          <p:cNvPr id="37891" name="Picture 5" descr="4065-12">
            <a:extLst>
              <a:ext uri="{FF2B5EF4-FFF2-40B4-BE49-F238E27FC236}">
                <a16:creationId xmlns:a16="http://schemas.microsoft.com/office/drawing/2014/main" id="{CC464B44-8D98-864C-AE86-304C87855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7"/>
          <a:stretch>
            <a:fillRect/>
          </a:stretch>
        </p:blipFill>
        <p:spPr bwMode="auto">
          <a:xfrm>
            <a:off x="4587875" y="2119313"/>
            <a:ext cx="4418013" cy="3551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2" name="TextBox 5">
            <a:extLst>
              <a:ext uri="{FF2B5EF4-FFF2-40B4-BE49-F238E27FC236}">
                <a16:creationId xmlns:a16="http://schemas.microsoft.com/office/drawing/2014/main" id="{761C7BD6-5BDE-7949-915F-AC635840CD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0898" y="5854936"/>
            <a:ext cx="24530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000" dirty="0" err="1"/>
              <a:t>Tụ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máu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dưới</a:t>
            </a:r>
            <a:r>
              <a:rPr lang="en-US" altLang="x-none" sz="2000" dirty="0"/>
              <a:t> bao </a:t>
            </a:r>
            <a:r>
              <a:rPr lang="en-US" altLang="x-none" sz="2000" dirty="0" err="1"/>
              <a:t>lách</a:t>
            </a:r>
            <a:endParaRPr lang="en-US" altLang="x-none" sz="2000" dirty="0"/>
          </a:p>
        </p:txBody>
      </p:sp>
      <p:sp>
        <p:nvSpPr>
          <p:cNvPr id="37893" name="TextBox 6">
            <a:extLst>
              <a:ext uri="{FF2B5EF4-FFF2-40B4-BE49-F238E27FC236}">
                <a16:creationId xmlns:a16="http://schemas.microsoft.com/office/drawing/2014/main" id="{9194A277-0F33-9647-8E7A-9796021FEA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9313" y="5854936"/>
            <a:ext cx="182173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000" dirty="0" err="1"/>
              <a:t>Vỡ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nhu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mô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lách</a:t>
            </a:r>
            <a:endParaRPr lang="en-US" altLang="x-none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DD68DAF3-41BA-8D4C-97B5-345292C88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gan</a:t>
            </a:r>
          </a:p>
        </p:txBody>
      </p:sp>
      <p:pic>
        <p:nvPicPr>
          <p:cNvPr id="39938" name="Picture 4">
            <a:extLst>
              <a:ext uri="{FF2B5EF4-FFF2-40B4-BE49-F238E27FC236}">
                <a16:creationId xmlns:a16="http://schemas.microsoft.com/office/drawing/2014/main" id="{6D631F60-3A0C-304E-BE17-2F43E2861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813" y="1701800"/>
            <a:ext cx="3924300" cy="317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9" name="TextBox 7">
            <a:extLst>
              <a:ext uri="{FF2B5EF4-FFF2-40B4-BE49-F238E27FC236}">
                <a16:creationId xmlns:a16="http://schemas.microsoft.com/office/drawing/2014/main" id="{9871EA3F-F68F-E345-825C-E745C6B4EC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620" y="4984749"/>
            <a:ext cx="198666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Rách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nhu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mô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gan</a:t>
            </a:r>
            <a:endParaRPr lang="en-US" altLang="x-none" sz="2000" dirty="0"/>
          </a:p>
        </p:txBody>
      </p:sp>
      <p:pic>
        <p:nvPicPr>
          <p:cNvPr id="39940" name="Picture 10" descr="391.jpg">
            <a:extLst>
              <a:ext uri="{FF2B5EF4-FFF2-40B4-BE49-F238E27FC236}">
                <a16:creationId xmlns:a16="http://schemas.microsoft.com/office/drawing/2014/main" id="{874829D0-C272-EA47-935E-7912B8CBF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2" t="10480" r="18372" b="7512"/>
          <a:stretch>
            <a:fillRect/>
          </a:stretch>
        </p:blipFill>
        <p:spPr bwMode="auto">
          <a:xfrm>
            <a:off x="787400" y="1695450"/>
            <a:ext cx="3175000" cy="317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1" name="TextBox 11">
            <a:extLst>
              <a:ext uri="{FF2B5EF4-FFF2-40B4-BE49-F238E27FC236}">
                <a16:creationId xmlns:a16="http://schemas.microsoft.com/office/drawing/2014/main" id="{84A5D5D2-9744-B245-AFDA-6F1B70C1AB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7950" y="4984750"/>
            <a:ext cx="197013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000" dirty="0" err="1"/>
              <a:t>Tụ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máu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dưới</a:t>
            </a:r>
            <a:r>
              <a:rPr lang="en-US" altLang="x-none" sz="2000" dirty="0"/>
              <a:t> bao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18325548-97FD-1D4A-8E10-0B6B07D72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gan</a:t>
            </a:r>
          </a:p>
        </p:txBody>
      </p:sp>
      <p:pic>
        <p:nvPicPr>
          <p:cNvPr id="40962" name="Picture 3">
            <a:extLst>
              <a:ext uri="{FF2B5EF4-FFF2-40B4-BE49-F238E27FC236}">
                <a16:creationId xmlns:a16="http://schemas.microsoft.com/office/drawing/2014/main" id="{96418C3A-79ED-AA47-8CFC-7CFFA3816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188" y="1698625"/>
            <a:ext cx="3906837" cy="304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TextBox 6">
            <a:extLst>
              <a:ext uri="{FF2B5EF4-FFF2-40B4-BE49-F238E27FC236}">
                <a16:creationId xmlns:a16="http://schemas.microsoft.com/office/drawing/2014/main" id="{FC49E7AA-F167-4345-8C4B-E16D95495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8541" y="4804333"/>
            <a:ext cx="295222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Tổn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thương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tĩnh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mạch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gan</a:t>
            </a:r>
            <a:endParaRPr lang="en-US" altLang="x-none" sz="2000" dirty="0"/>
          </a:p>
        </p:txBody>
      </p:sp>
      <p:pic>
        <p:nvPicPr>
          <p:cNvPr id="40964" name="Picture 7" descr="Grade-IV-hepatic-injury-Contrast-enhanced-CT-scan-of-the-died-patient-shows-a-ruptured_W640.jpg">
            <a:extLst>
              <a:ext uri="{FF2B5EF4-FFF2-40B4-BE49-F238E27FC236}">
                <a16:creationId xmlns:a16="http://schemas.microsoft.com/office/drawing/2014/main" id="{983BAF94-8701-A34E-8235-E69F95DCA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3" y="1570038"/>
            <a:ext cx="4305300" cy="317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5" name="TextBox 8">
            <a:extLst>
              <a:ext uri="{FF2B5EF4-FFF2-40B4-BE49-F238E27FC236}">
                <a16:creationId xmlns:a16="http://schemas.microsoft.com/office/drawing/2014/main" id="{A5804797-2EBC-E143-A832-D406C4C52A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639" y="4892675"/>
            <a:ext cx="316875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Vỡ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nhu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mô</a:t>
            </a:r>
            <a:r>
              <a:rPr lang="en-US" altLang="x-none" sz="2000" dirty="0"/>
              <a:t>, </a:t>
            </a:r>
            <a:r>
              <a:rPr lang="en-US" altLang="x-none" sz="2000" dirty="0" err="1"/>
              <a:t>dấu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thoát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mạch</a:t>
            </a:r>
            <a:r>
              <a:rPr lang="en-US" altLang="x-none" sz="2000" dirty="0"/>
              <a:t>, </a:t>
            </a:r>
          </a:p>
          <a:p>
            <a:pPr algn="ctr"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dịch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quanh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gan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và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lách</a:t>
            </a:r>
            <a:endParaRPr lang="en-US" altLang="x-none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>
            <a:extLst>
              <a:ext uri="{FF2B5EF4-FFF2-40B4-BE49-F238E27FC236}">
                <a16:creationId xmlns:a16="http://schemas.microsoft.com/office/drawing/2014/main" id="{D9F68FF8-2811-C54C-990F-99E3EAD6A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tuỵ</a:t>
            </a:r>
          </a:p>
        </p:txBody>
      </p:sp>
      <p:pic>
        <p:nvPicPr>
          <p:cNvPr id="43010" name="Picture 3">
            <a:extLst>
              <a:ext uri="{FF2B5EF4-FFF2-40B4-BE49-F238E27FC236}">
                <a16:creationId xmlns:a16="http://schemas.microsoft.com/office/drawing/2014/main" id="{3E095533-417D-4343-B162-87B818AB9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00213"/>
            <a:ext cx="4265613" cy="304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TextBox 4">
            <a:extLst>
              <a:ext uri="{FF2B5EF4-FFF2-40B4-BE49-F238E27FC236}">
                <a16:creationId xmlns:a16="http://schemas.microsoft.com/office/drawing/2014/main" id="{4C641738-2EF7-784B-AAAA-3A5A45237E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8713" y="4965700"/>
            <a:ext cx="32035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Vỡ đầu tuỵ kèm dấu thoát mạch</a:t>
            </a:r>
          </a:p>
        </p:txBody>
      </p:sp>
      <p:pic>
        <p:nvPicPr>
          <p:cNvPr id="43012" name="Picture 5">
            <a:extLst>
              <a:ext uri="{FF2B5EF4-FFF2-40B4-BE49-F238E27FC236}">
                <a16:creationId xmlns:a16="http://schemas.microsoft.com/office/drawing/2014/main" id="{675B6A95-5B97-1844-BF3D-0AE1FCD83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1700213"/>
            <a:ext cx="4275137" cy="304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extBox 6">
            <a:extLst>
              <a:ext uri="{FF2B5EF4-FFF2-40B4-BE49-F238E27FC236}">
                <a16:creationId xmlns:a16="http://schemas.microsoft.com/office/drawing/2014/main" id="{535B2E92-7CD4-094B-A935-0840E362F4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16575" y="4991100"/>
            <a:ext cx="20955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Vỡ đứt ngang cổ tuỵ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3D8BE7F4-7DB3-204F-9272-3D9F767E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tuỵ</a:t>
            </a:r>
          </a:p>
        </p:txBody>
      </p:sp>
      <p:pic>
        <p:nvPicPr>
          <p:cNvPr id="44034" name="Picture 3">
            <a:extLst>
              <a:ext uri="{FF2B5EF4-FFF2-40B4-BE49-F238E27FC236}">
                <a16:creationId xmlns:a16="http://schemas.microsoft.com/office/drawing/2014/main" id="{2EE415E9-9C78-E341-BD65-3DC987E42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" y="2178050"/>
            <a:ext cx="4137025" cy="311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5" name="TextBox 4">
            <a:extLst>
              <a:ext uri="{FF2B5EF4-FFF2-40B4-BE49-F238E27FC236}">
                <a16:creationId xmlns:a16="http://schemas.microsoft.com/office/drawing/2014/main" id="{A0F3FDBD-A127-F44D-9F55-FABFD86FCD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5670550"/>
            <a:ext cx="37671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 dirty="0" err="1"/>
              <a:t>Rách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nhu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mô</a:t>
            </a:r>
            <a:r>
              <a:rPr lang="en-US" altLang="x-none" sz="1800" dirty="0"/>
              <a:t> &gt;50% </a:t>
            </a:r>
            <a:r>
              <a:rPr lang="en-US" altLang="x-none" sz="1800" dirty="0" err="1"/>
              <a:t>chiều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dầy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thân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tuỵ</a:t>
            </a:r>
            <a:endParaRPr lang="en-US" altLang="x-none" sz="1800" dirty="0"/>
          </a:p>
        </p:txBody>
      </p:sp>
      <p:pic>
        <p:nvPicPr>
          <p:cNvPr id="44036" name="Picture 5">
            <a:extLst>
              <a:ext uri="{FF2B5EF4-FFF2-40B4-BE49-F238E27FC236}">
                <a16:creationId xmlns:a16="http://schemas.microsoft.com/office/drawing/2014/main" id="{A159E580-E870-9449-99CE-7AA3A8E98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350" y="2178050"/>
            <a:ext cx="4111625" cy="311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7" name="TextBox 6">
            <a:extLst>
              <a:ext uri="{FF2B5EF4-FFF2-40B4-BE49-F238E27FC236}">
                <a16:creationId xmlns:a16="http://schemas.microsoft.com/office/drawing/2014/main" id="{280AEA38-C54E-D74A-A78E-AF81BEE81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8350" y="5670550"/>
            <a:ext cx="4340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Vỡ cổ tuỵ, thân tuỵ tách khỏi tĩnh mạch lách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79DC9B2C-B225-3C42-A69D-44CB44C4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Đại cương</a:t>
            </a:r>
          </a:p>
        </p:txBody>
      </p:sp>
      <p:sp>
        <p:nvSpPr>
          <p:cNvPr id="16386" name="Content Placeholder 2">
            <a:extLst>
              <a:ext uri="{FF2B5EF4-FFF2-40B4-BE49-F238E27FC236}">
                <a16:creationId xmlns:a16="http://schemas.microsoft.com/office/drawing/2014/main" id="{49E0DAFE-3D5F-D242-9AF1-44F3B2818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Chấn thương và vết thương bụng: cấp cứu ngoại khoa thường gặp, 10% tử vong</a:t>
            </a: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Chẩn đoán khó khăn: thiếu thông tin, rối loạn tri giác, trong bệnh cảnh đa thương</a:t>
            </a:r>
            <a:r>
              <a:rPr lang="is-IS" altLang="x-none" sz="2400">
                <a:ea typeface="ＭＳ Ｐゴシック" panose="020B0600070205080204" pitchFamily="34" charset="-128"/>
              </a:rPr>
              <a:t>…</a:t>
            </a: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is-IS" altLang="x-none" sz="2400">
                <a:ea typeface="ＭＳ Ｐゴシック" panose="020B0600070205080204" pitchFamily="34" charset="-128"/>
              </a:rPr>
              <a:t>Tử vong do mất máu, nhiễm trùng ổ bụng, suy đa cơ quan nếu không xử trí kịp thời</a:t>
            </a:r>
          </a:p>
          <a:p>
            <a:pPr eaLnBrk="1" hangingPunct="1"/>
            <a:endParaRPr lang="en-US" altLang="x-none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>
            <a:extLst>
              <a:ext uri="{FF2B5EF4-FFF2-40B4-BE49-F238E27FC236}">
                <a16:creationId xmlns:a16="http://schemas.microsoft.com/office/drawing/2014/main" id="{E8448348-1DC3-CC4F-BE73-74D644458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 dò ổ bụng</a:t>
            </a:r>
          </a:p>
        </p:txBody>
      </p:sp>
      <p:sp>
        <p:nvSpPr>
          <p:cNvPr id="46082" name="Content Placeholder 2">
            <a:extLst>
              <a:ext uri="{FF2B5EF4-FFF2-40B4-BE49-F238E27FC236}">
                <a16:creationId xmlns:a16="http://schemas.microsoft.com/office/drawing/2014/main" id="{401AE913-AA1D-3C48-920F-00D310469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Salomon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mô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tả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năm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1906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Xâm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lấn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đơn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giản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chóng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giả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cao</a:t>
            </a:r>
            <a:r>
              <a:rPr lang="en-US" altLang="x-none" sz="2600" dirty="0">
                <a:ea typeface="ＭＳ Ｐゴシック" panose="020B0600070205080204" pitchFamily="34" charset="-128"/>
              </a:rPr>
              <a:t>: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chọc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trúng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chỗ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tụ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chọc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trúng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khối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đông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Root: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tăng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nhạy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bằng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kỹ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thuật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chọc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rửa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năm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1965</a:t>
            </a: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>
            <a:extLst>
              <a:ext uri="{FF2B5EF4-FFF2-40B4-BE49-F238E27FC236}">
                <a16:creationId xmlns:a16="http://schemas.microsoft.com/office/drawing/2014/main" id="{05124036-28B6-4546-B5F9-8A9E6DE4A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3349"/>
            <a:ext cx="8229600" cy="1143001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rửa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ổ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7106" name="TextBox 1">
            <a:extLst>
              <a:ext uri="{FF2B5EF4-FFF2-40B4-BE49-F238E27FC236}">
                <a16:creationId xmlns:a16="http://schemas.microsoft.com/office/drawing/2014/main" id="{CFA17957-742B-2C4C-AEDF-A0026B6B9E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275" y="1424058"/>
            <a:ext cx="85534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400"/>
              <a:t>1000 ml dd nước muối sinh lý được truyền vào khoang phúc mạc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400"/>
              <a:t>Dịch được hút ra để xét nghiệm</a:t>
            </a:r>
          </a:p>
        </p:txBody>
      </p:sp>
      <p:pic>
        <p:nvPicPr>
          <p:cNvPr id="47107" name="Picture 2" descr="68717cb3bf718875802d456f8f1a20c3.gif">
            <a:extLst>
              <a:ext uri="{FF2B5EF4-FFF2-40B4-BE49-F238E27FC236}">
                <a16:creationId xmlns:a16="http://schemas.microsoft.com/office/drawing/2014/main" id="{17121196-3D10-AD4B-8C81-09609CCD0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751" y="2396862"/>
            <a:ext cx="5871516" cy="4098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>
            <a:extLst>
              <a:ext uri="{FF2B5EF4-FFF2-40B4-BE49-F238E27FC236}">
                <a16:creationId xmlns:a16="http://schemas.microsoft.com/office/drawing/2014/main" id="{EEDA2B19-0D34-4746-8BDC-18FCA9214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 rửa ổ bụng</a:t>
            </a:r>
          </a:p>
        </p:txBody>
      </p:sp>
      <p:sp>
        <p:nvSpPr>
          <p:cNvPr id="48130" name="Content Placeholder 2">
            <a:extLst>
              <a:ext uri="{FF2B5EF4-FFF2-40B4-BE49-F238E27FC236}">
                <a16:creationId xmlns:a16="http://schemas.microsoft.com/office/drawing/2014/main" id="{9E17D491-D20B-5648-9E79-767710191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89022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Dương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tính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10 ml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ra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tự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nhiên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≥100 000 RBC/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μL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≥500 WBC/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μL</a:t>
            </a:r>
            <a:r>
              <a:rPr lang="en-US" altLang="x-none" sz="2400" dirty="0">
                <a:ea typeface="ＭＳ Ｐゴシック" panose="020B0600070205080204" pitchFamily="34" charset="-128"/>
              </a:rPr>
              <a:t> (&gt;3h)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Amylase ≥175 U/dL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Nhuộm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gram (+)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Mật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xét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nghiệm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bilirubin &gt;0,01 mg/dL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Mảnh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thức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ăn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>
            <a:extLst>
              <a:ext uri="{FF2B5EF4-FFF2-40B4-BE49-F238E27FC236}">
                <a16:creationId xmlns:a16="http://schemas.microsoft.com/office/drawing/2014/main" id="{F2C58D56-4925-E140-9602-BCF4DAF0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5563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rửa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ổ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9154" name="Content Placeholder 2">
            <a:extLst>
              <a:ext uri="{FF2B5EF4-FFF2-40B4-BE49-F238E27FC236}">
                <a16:creationId xmlns:a16="http://schemas.microsoft.com/office/drawing/2014/main" id="{5921D87A-EAF4-CC4A-A9DE-2025916D5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293" y="1557174"/>
            <a:ext cx="8021507" cy="458410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Trung</a:t>
            </a:r>
            <a:r>
              <a:rPr lang="en-US" altLang="x-none" sz="26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gian</a:t>
            </a:r>
            <a:endParaRPr lang="en-US" altLang="x-none" sz="26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hồng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600" dirty="0">
                <a:ea typeface="ＭＳ Ｐゴシック" panose="020B0600070205080204" pitchFamily="34" charset="-128"/>
              </a:rPr>
              <a:t> ra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tự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nhiên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50 000-100 000 RBC/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μL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100-500 WBC/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μL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Amylase 75-175 U/dL</a:t>
            </a:r>
          </a:p>
          <a:p>
            <a:pPr marL="0" indent="0" eaLnBrk="1" hangingPunct="1">
              <a:buNone/>
            </a:pP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Âm</a:t>
            </a:r>
            <a:r>
              <a:rPr lang="en-US" altLang="x-none" sz="26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tính</a:t>
            </a:r>
            <a:endParaRPr lang="en-US" altLang="x-none" sz="26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Hút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ra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trong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&lt;100 WBC/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μL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Amylase &lt;75 U/dL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dirty="0">
              <a:ea typeface="ＭＳ Ｐゴシック" panose="020B0600070205080204" pitchFamily="34" charset="-128"/>
            </a:endParaRPr>
          </a:p>
          <a:p>
            <a:pPr lvl="1"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>
            <a:extLst>
              <a:ext uri="{FF2B5EF4-FFF2-40B4-BE49-F238E27FC236}">
                <a16:creationId xmlns:a16="http://schemas.microsoft.com/office/drawing/2014/main" id="{2BEA3EBC-D8C6-3544-B7E7-952DFC577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2475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 rửa ổ bụng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D392C-DEFA-3346-965E-B516581E0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26940"/>
            <a:ext cx="8686800" cy="5121510"/>
          </a:xfrm>
        </p:spPr>
        <p:txBody>
          <a:bodyPr/>
          <a:lstStyle/>
          <a:p>
            <a:pPr eaLnBrk="1" hangingPunct="1">
              <a:buFont typeface="Wingdings" pitchFamily="2" charset="2"/>
              <a:buChar char="Ø"/>
              <a:defRPr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Ưu</a:t>
            </a:r>
            <a:endParaRPr lang="en-US" altLang="x-none" sz="24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nhạy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cao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Nhanh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bệnh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Wingdings" pitchFamily="2" charset="2"/>
              <a:buChar char="Ø"/>
              <a:defRPr/>
            </a:pP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Nhược</a:t>
            </a:r>
            <a:endParaRPr lang="en-US" altLang="x-none" sz="2400" b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Xâm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lấn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định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được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Dương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giả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TT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còn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làm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hưởng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khảo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sát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hình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học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đó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marL="96838" lvl="1" indent="0" eaLnBrk="1" hangingPunct="1">
              <a:buNone/>
              <a:defRPr/>
            </a:pP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Hiện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nay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kỹ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thuật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này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hiếm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khi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thực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hiện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và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thay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thế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bằng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FAST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F0D8F-F6E6-864B-A713-4F1AE1CC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366" y="482514"/>
            <a:ext cx="6981797" cy="6096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Điều</a:t>
            </a:r>
            <a:r>
              <a:rPr lang="en-US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trị</a:t>
            </a:r>
            <a:r>
              <a:rPr lang="en-US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Chấn thương bụng kín</a:t>
            </a:r>
          </a:p>
        </p:txBody>
      </p:sp>
      <p:sp>
        <p:nvSpPr>
          <p:cNvPr id="51202" name="Content Placeholder 2">
            <a:extLst>
              <a:ext uri="{FF2B5EF4-FFF2-40B4-BE49-F238E27FC236}">
                <a16:creationId xmlns:a16="http://schemas.microsoft.com/office/drawing/2014/main" id="{3F731D36-F5C9-CE44-93E8-56AFCAFE5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563" y="1701114"/>
            <a:ext cx="8229600" cy="4089162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Ngay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khi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tiếp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nhận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BN: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Đánh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giá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chức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năng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sống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huyết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động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hô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hấp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tri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tổn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hợp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	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việc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quan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sử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dụng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tiện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cận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có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sẵn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tại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chỗ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109538" indent="0" eaLnBrk="1" hangingPunct="1"/>
            <a:endParaRPr lang="en-US" altLang="x-none" sz="30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1203" name="Slide Number Placeholder 3">
            <a:extLst>
              <a:ext uri="{FF2B5EF4-FFF2-40B4-BE49-F238E27FC236}">
                <a16:creationId xmlns:a16="http://schemas.microsoft.com/office/drawing/2014/main" id="{1BE4B343-B320-2F4E-A9FE-4C46582898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253186-968E-1F43-8BB9-DE3F74623168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>
            <a:extLst>
              <a:ext uri="{FF2B5EF4-FFF2-40B4-BE49-F238E27FC236}">
                <a16:creationId xmlns:a16="http://schemas.microsoft.com/office/drawing/2014/main" id="{BC919DC9-EEE8-194D-9D7B-3FF2732CD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Điều</a:t>
            </a:r>
            <a:r>
              <a:rPr lang="en-US" altLang="x-none" sz="3600" dirty="0"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trị</a:t>
            </a:r>
            <a:r>
              <a:rPr lang="en-US" altLang="x-none" sz="3600" dirty="0"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chấn</a:t>
            </a:r>
            <a:r>
              <a:rPr lang="en-US" altLang="x-none" sz="3600" dirty="0"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thương</a:t>
            </a:r>
            <a:r>
              <a:rPr lang="en-US" altLang="x-none" sz="3600" dirty="0"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bụng</a:t>
            </a:r>
            <a:r>
              <a:rPr lang="en-US" altLang="x-none" sz="3600" dirty="0"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kín</a:t>
            </a:r>
            <a:r>
              <a:rPr lang="en-US" altLang="x-none" sz="3600" dirty="0">
                <a:highlight>
                  <a:srgbClr val="FF0000"/>
                </a:highlight>
                <a:ea typeface="ＭＳ Ｐゴシック" panose="020B0600070205080204" pitchFamily="34" charset="-128"/>
              </a:rPr>
              <a:t>: </a:t>
            </a:r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đề</a:t>
            </a:r>
            <a:r>
              <a:rPr lang="en-US" altLang="x-none" sz="3600" dirty="0"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tốt</a:t>
            </a:r>
            <a:r>
              <a:rPr lang="en-US" altLang="x-none" sz="3600" dirty="0"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nghiệp</a:t>
            </a:r>
            <a:r>
              <a:rPr lang="en-US" altLang="x-none" sz="3600" dirty="0"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3600" dirty="0" err="1">
                <a:highlight>
                  <a:srgbClr val="FF0000"/>
                </a:highlight>
                <a:ea typeface="ＭＳ Ｐゴシック" panose="020B0600070205080204" pitchFamily="34" charset="-128"/>
              </a:rPr>
              <a:t>hỏi</a:t>
            </a:r>
            <a:endParaRPr lang="x-none" altLang="x-none" sz="3600" dirty="0">
              <a:highlight>
                <a:srgbClr val="FF0000"/>
              </a:highlight>
              <a:ea typeface="ＭＳ Ｐゴシック" panose="020B0600070205080204" pitchFamily="34" charset="-128"/>
            </a:endParaRPr>
          </a:p>
        </p:txBody>
      </p:sp>
      <p:sp>
        <p:nvSpPr>
          <p:cNvPr id="52227" name="Slide Number Placeholder 3">
            <a:extLst>
              <a:ext uri="{FF2B5EF4-FFF2-40B4-BE49-F238E27FC236}">
                <a16:creationId xmlns:a16="http://schemas.microsoft.com/office/drawing/2014/main" id="{60760F2F-4E06-FF45-92EF-873AE326C0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FB68F7-D4F2-2240-AA3E-98155A8EE6CB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577AE79-6A63-5941-AF7C-347092736F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278685"/>
              </p:ext>
            </p:extLst>
          </p:nvPr>
        </p:nvGraphicFramePr>
        <p:xfrm>
          <a:off x="105842" y="1417638"/>
          <a:ext cx="6770042" cy="5077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6588581-D5C7-BB41-AE80-E1FD798DE6AF}"/>
              </a:ext>
            </a:extLst>
          </p:cNvPr>
          <p:cNvSpPr/>
          <p:nvPr/>
        </p:nvSpPr>
        <p:spPr>
          <a:xfrm>
            <a:off x="6757588" y="5124209"/>
            <a:ext cx="1828800" cy="1371600"/>
          </a:xfrm>
          <a:prstGeom prst="round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x-none">
                <a:latin typeface="Times New Roman" panose="02020603050405020304" pitchFamily="18" charset="0"/>
              </a:rPr>
              <a:t>Truyền máu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EF4B5F15-205B-1143-8A4A-C58FC132ACD2}"/>
              </a:ext>
            </a:extLst>
          </p:cNvPr>
          <p:cNvSpPr/>
          <p:nvPr/>
        </p:nvSpPr>
        <p:spPr>
          <a:xfrm>
            <a:off x="5538388" y="5680613"/>
            <a:ext cx="1219200" cy="609600"/>
          </a:xfrm>
          <a:prstGeom prst="rightArrow">
            <a:avLst/>
          </a:prstGeom>
          <a:gradFill flip="none" rotWithShape="1">
            <a:gsLst>
              <a:gs pos="62000">
                <a:schemeClr val="accent1">
                  <a:lumMod val="40000"/>
                  <a:lumOff val="60000"/>
                </a:schemeClr>
              </a:gs>
              <a:gs pos="81000">
                <a:srgbClr val="C4D6EB"/>
              </a:gs>
              <a:gs pos="100000">
                <a:srgbClr val="FFEBFA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5">
            <a:extLst>
              <a:ext uri="{FF2B5EF4-FFF2-40B4-BE49-F238E27FC236}">
                <a16:creationId xmlns:a16="http://schemas.microsoft.com/office/drawing/2014/main" id="{7D0F78AE-2DB5-A244-ACC5-1B272279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252413"/>
            <a:ext cx="8229600" cy="1069975"/>
          </a:xfrm>
        </p:spPr>
        <p:txBody>
          <a:bodyPr/>
          <a:lstStyle/>
          <a:p>
            <a:pPr eaLnBrk="1" hangingPunct="1"/>
            <a:r>
              <a:rPr lang="x-none" altLang="x-none" sz="36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MỔ KHẨN</a:t>
            </a:r>
          </a:p>
        </p:txBody>
      </p:sp>
      <p:sp>
        <p:nvSpPr>
          <p:cNvPr id="53250" name="Slide Number Placeholder 3">
            <a:extLst>
              <a:ext uri="{FF2B5EF4-FFF2-40B4-BE49-F238E27FC236}">
                <a16:creationId xmlns:a16="http://schemas.microsoft.com/office/drawing/2014/main" id="{5D73DF2D-6B16-DB4F-AA9D-392D2AA3FAF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216900" y="153988"/>
            <a:ext cx="762000" cy="366712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E518F17-38BD-6A40-BE77-7D109B9E3E0A}" type="slidenum">
              <a:rPr lang="en-US" altLang="x-none" sz="1200">
                <a:latin typeface="Arial" panose="020B0604020202020204" pitchFamily="34" charset="0"/>
                <a:cs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37</a:t>
            </a:fld>
            <a:endParaRPr lang="en-US" altLang="x-none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F569DE8-DC3B-244E-BBDB-307C405260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75" y="4027488"/>
            <a:ext cx="3295650" cy="10668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XQ Phổi có Dấu hiệu </a:t>
            </a:r>
            <a:b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Vỡ cơ hoành.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566E4CF-E937-2A40-A222-C33E7523390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92575" y="2052638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1F70595-E340-7F4A-AC02-597821BE0E46}"/>
              </a:ext>
            </a:extLst>
          </p:cNvPr>
          <p:cNvCxnSpPr>
            <a:cxnSpLocks/>
            <a:stCxn id="5" idx="3"/>
          </p:cNvCxnSpPr>
          <p:nvPr/>
        </p:nvCxnSpPr>
        <p:spPr bwMode="auto">
          <a:xfrm>
            <a:off x="4086225" y="4560888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B4BADE-8D38-E34B-A1E7-35E8F7AFE14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92575" y="3271838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5439DA-19B3-314B-9667-D82DF02AC83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92575" y="5730875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F986838-0C21-9141-B3B0-48C76F33295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38750" y="2030413"/>
            <a:ext cx="0" cy="3679825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ABA1471-CC61-7946-8AB9-D021469C34B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38750" y="3890963"/>
            <a:ext cx="933450" cy="0"/>
          </a:xfrm>
          <a:prstGeom prst="straightConnector1">
            <a:avLst/>
          </a:prstGeom>
          <a:noFill/>
          <a:ln w="31750">
            <a:solidFill>
              <a:srgbClr val="4A7EBB"/>
            </a:solidFill>
            <a:round/>
            <a:headEnd/>
            <a:tailEnd type="arrow" w="med" len="med"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E3EC6E-2006-E543-B8F6-6D010BDA9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276600"/>
            <a:ext cx="2705100" cy="1230313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2000" dirty="0">
                <a:ln w="0">
                  <a:noFill/>
                </a:ln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CHỈ ĐỊNH PHẪU THUẬT KHẨN.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DA40F5B-DE41-1541-8A9B-03D42C83F0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975" y="1546225"/>
            <a:ext cx="3276600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Viêm phúc mạc toàn thể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927629F-CBFD-884C-82CC-5FD71B3BBA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975" y="2746375"/>
            <a:ext cx="3251200" cy="10668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Sốc không kiểm soát.</a:t>
            </a:r>
          </a:p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Sốc mất máu kèm chướng bụng.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7A7EC3B-6737-E64F-96E1-9A3CD00B12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75" y="5237163"/>
            <a:ext cx="3276600" cy="10668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Tình trạng BN ngày càng xấu đi trong quá trình hồi sức.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Number Placeholder 3">
            <a:extLst>
              <a:ext uri="{FF2B5EF4-FFF2-40B4-BE49-F238E27FC236}">
                <a16:creationId xmlns:a16="http://schemas.microsoft.com/office/drawing/2014/main" id="{4EDEDE6C-C5B3-7643-A481-CA36D5306C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223250" y="-911225"/>
            <a:ext cx="762000" cy="3651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75C623-ECE5-0E47-9AC6-124D3FEE0409}" type="slidenum">
              <a:rPr lang="en-US" altLang="x-none" sz="1200">
                <a:solidFill>
                  <a:srgbClr val="898989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x-none" sz="1200">
              <a:solidFill>
                <a:srgbClr val="89898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F9F7905-2B03-A949-907E-4FC890066D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738" y="1700213"/>
            <a:ext cx="2503487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ổn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eaLnBrk="1" hangingPunct="1">
              <a:defRPr/>
            </a:pP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HAmax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x-none" sz="1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altLang="x-non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 </a:t>
            </a:r>
            <a:r>
              <a:rPr lang="en-US" altLang="x-none" sz="1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tâm</a:t>
            </a:r>
            <a:r>
              <a:rPr lang="en-US" altLang="x-non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altLang="x-non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≥ 90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F244CF-EBB5-0A46-A976-0CBB048EEFF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040313" y="1203325"/>
            <a:ext cx="0" cy="239713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5879680D-5B6F-D34D-BA19-ABB1EC441EA2}"/>
              </a:ext>
            </a:extLst>
          </p:cNvPr>
          <p:cNvGrpSpPr/>
          <p:nvPr/>
        </p:nvGrpSpPr>
        <p:grpSpPr>
          <a:xfrm>
            <a:off x="4022744" y="698791"/>
            <a:ext cx="2057400" cy="533400"/>
            <a:chOff x="1142987" y="1295410"/>
            <a:chExt cx="1607393" cy="734004"/>
          </a:xfrm>
          <a:scene3d>
            <a:camera prst="orthographicFront"/>
            <a:lightRig rig="flat" dir="t"/>
          </a:scene3d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9CEF778E-3F00-A24A-B989-9539ED388281}"/>
                </a:ext>
              </a:extLst>
            </p:cNvPr>
            <p:cNvSpPr/>
            <p:nvPr/>
          </p:nvSpPr>
          <p:spPr>
            <a:xfrm>
              <a:off x="1142987" y="1295410"/>
              <a:ext cx="1607393" cy="734004"/>
            </a:xfrm>
            <a:prstGeom prst="roundRect">
              <a:avLst>
                <a:gd name="adj" fmla="val 10000"/>
              </a:avLst>
            </a:prstGeom>
            <a:noFill/>
            <a:ln w="31750">
              <a:solidFill>
                <a:schemeClr val="accent1">
                  <a:shade val="95000"/>
                  <a:satMod val="105000"/>
                </a:schemeClr>
              </a:solidFill>
            </a:ln>
            <a:sp3d prstMaterial="dkEdge">
              <a:bevelT w="8200" h="38100"/>
            </a:sp3d>
          </p:spPr>
          <p:style>
            <a:lnRef idx="0">
              <a:scrgbClr r="0" g="0" b="0"/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A7340BE5-FC07-C04C-B320-0FBD8C4742D2}"/>
                </a:ext>
              </a:extLst>
            </p:cNvPr>
            <p:cNvSpPr/>
            <p:nvPr/>
          </p:nvSpPr>
          <p:spPr>
            <a:xfrm>
              <a:off x="1164485" y="1316908"/>
              <a:ext cx="1564397" cy="69100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lIns="68580" tIns="68580" rIns="68580" bIns="68580" spcCol="1270" anchor="ctr"/>
            <a:lstStyle/>
            <a:p>
              <a:pPr algn="ctr" defTabSz="8001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dirty="0" err="1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Các</a:t>
              </a:r>
              <a:r>
                <a:rPr lang="en-US" dirty="0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dấu</a:t>
              </a:r>
              <a:r>
                <a:rPr lang="en-US" dirty="0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hiệu</a:t>
              </a:r>
              <a:r>
                <a:rPr lang="en-US" dirty="0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mổ</a:t>
              </a:r>
              <a:r>
                <a:rPr lang="en-US" dirty="0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khẩn</a:t>
              </a:r>
              <a:r>
                <a:rPr lang="en-US" dirty="0">
                  <a:solidFill>
                    <a:schemeClr val="tx1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(-)</a:t>
              </a: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A37D2E-9ECB-1E47-B3C0-2CF8A65C29EA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3133725" y="1425575"/>
            <a:ext cx="4725988" cy="7938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4CB8FA-B901-F345-81C0-B08F4FB32D18}"/>
              </a:ext>
            </a:extLst>
          </p:cNvPr>
          <p:cNvCxnSpPr>
            <a:cxnSpLocks/>
          </p:cNvCxnSpPr>
          <p:nvPr/>
        </p:nvCxnSpPr>
        <p:spPr bwMode="auto">
          <a:xfrm>
            <a:off x="3133725" y="1433513"/>
            <a:ext cx="0" cy="24130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2CD31AB-BC86-934A-8EF0-D8EA7B7C28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3848100"/>
            <a:ext cx="1273175" cy="7620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CT scan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CC6FA00-78DB-1844-ACD4-A6039744790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44763" y="2587625"/>
            <a:ext cx="0" cy="24130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DF787D7-1786-7A41-B94E-F330FDAB0F3B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033463" y="2838450"/>
            <a:ext cx="2322512" cy="7938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C26778-7F67-5A4A-99DA-A10701155538}"/>
              </a:ext>
            </a:extLst>
          </p:cNvPr>
          <p:cNvCxnSpPr>
            <a:cxnSpLocks/>
          </p:cNvCxnSpPr>
          <p:nvPr/>
        </p:nvCxnSpPr>
        <p:spPr bwMode="auto">
          <a:xfrm>
            <a:off x="3355975" y="2808288"/>
            <a:ext cx="0" cy="2857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205A9A9-0939-724A-AEC0-743CCED3F9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3103563"/>
            <a:ext cx="1174750" cy="4572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FAST (+)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F220494-C527-A947-9065-DFB342D18860}"/>
              </a:ext>
            </a:extLst>
          </p:cNvPr>
          <p:cNvCxnSpPr>
            <a:cxnSpLocks/>
          </p:cNvCxnSpPr>
          <p:nvPr/>
        </p:nvCxnSpPr>
        <p:spPr bwMode="auto">
          <a:xfrm>
            <a:off x="3343275" y="3560763"/>
            <a:ext cx="0" cy="287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0DD7007-F4DC-BC4B-AFD1-A25F31482B3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22350" y="2828925"/>
            <a:ext cx="0" cy="2857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2CC854E-6373-D448-A25C-01BBE04B4C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0375" y="3086100"/>
            <a:ext cx="1176338" cy="474663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FAST (–)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3382282-7C8F-7742-9762-43688A048BE9}"/>
              </a:ext>
            </a:extLst>
          </p:cNvPr>
          <p:cNvCxnSpPr>
            <a:cxnSpLocks/>
            <a:stCxn id="24" idx="2"/>
          </p:cNvCxnSpPr>
          <p:nvPr/>
        </p:nvCxnSpPr>
        <p:spPr bwMode="auto">
          <a:xfrm>
            <a:off x="1049338" y="3560763"/>
            <a:ext cx="0" cy="593725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D826851-857B-DE40-A79B-50599071EC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613" y="4154488"/>
            <a:ext cx="1408112" cy="492125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Theo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dõi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928C8-D6F2-3B4E-9078-C4C99B4A6F0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433763" y="4646613"/>
            <a:ext cx="0" cy="2603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68D404-36FD-C943-A063-C84352AE7AC4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2495550" y="4906963"/>
            <a:ext cx="1876425" cy="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54291" name="TextBox 33">
            <a:extLst>
              <a:ext uri="{FF2B5EF4-FFF2-40B4-BE49-F238E27FC236}">
                <a16:creationId xmlns:a16="http://schemas.microsoft.com/office/drawing/2014/main" id="{020F74C3-AE6A-5747-A2B2-6C107B989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050" y="5105400"/>
            <a:ext cx="5032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(+)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C3B3A42-4BFA-ED4C-9EBC-E1722844AF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113" y="5575300"/>
            <a:ext cx="1409700" cy="7620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Xử trí tổn thương.</a:t>
            </a:r>
          </a:p>
        </p:txBody>
      </p:sp>
      <p:sp>
        <p:nvSpPr>
          <p:cNvPr id="54293" name="TextBox 36">
            <a:extLst>
              <a:ext uri="{FF2B5EF4-FFF2-40B4-BE49-F238E27FC236}">
                <a16:creationId xmlns:a16="http://schemas.microsoft.com/office/drawing/2014/main" id="{776CD6AF-ECD9-2D41-8881-B7E7A3D52C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613" y="5116513"/>
            <a:ext cx="5032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(–)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C280F66-9243-1744-9B99-421552E17F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2663" y="5575300"/>
            <a:ext cx="2138362" cy="7620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Tổn thương vùng khác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0F814B8E-6732-1949-8AE2-304488A555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7163" y="1725613"/>
            <a:ext cx="2400300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Sinh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hiệu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ổn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sau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hồi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sức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115A13D-0D71-494D-8295-18F20ED1CFF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859713" y="1425575"/>
            <a:ext cx="0" cy="239713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B2FB3B4-CDB6-6545-B226-80F4695BAF7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575550" y="2614613"/>
            <a:ext cx="0" cy="2603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8269754-6217-A646-BFDA-034FE2D44918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6605588" y="2874963"/>
            <a:ext cx="1876425" cy="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0AA3234-637C-C042-A184-D4C8E6D41A4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5588" y="2846388"/>
            <a:ext cx="0" cy="287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D89B13A-07D8-D049-AE60-482EE2B4AA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7900" y="3178175"/>
            <a:ext cx="1176338" cy="4572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FAST (+)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18477060-F8DD-C94C-A9B8-05A273D03F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2250" y="3178175"/>
            <a:ext cx="1143000" cy="42545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FAST (–)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AB29AE0-20E5-824B-8434-83DFCBE4552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482013" y="2874963"/>
            <a:ext cx="0" cy="2857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97D6C68-A527-E84C-BBE2-2BB02956B0FC}"/>
              </a:ext>
            </a:extLst>
          </p:cNvPr>
          <p:cNvCxnSpPr>
            <a:cxnSpLocks noChangeShapeType="1"/>
            <a:stCxn id="44" idx="2"/>
            <a:endCxn id="48" idx="0"/>
          </p:cNvCxnSpPr>
          <p:nvPr/>
        </p:nvCxnSpPr>
        <p:spPr bwMode="auto">
          <a:xfrm flipH="1">
            <a:off x="6634163" y="3635375"/>
            <a:ext cx="11112" cy="139700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3F45C79A-5678-874C-93B0-899617495B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5975" y="5032375"/>
            <a:ext cx="1476375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Chỉ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định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mổ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khẩn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3E4CAF-92D2-E541-BEDE-8FA2679BC78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482013" y="3597275"/>
            <a:ext cx="12700" cy="14541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7BA36CBA-B964-D24D-9198-BA9716ED0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9225" y="5037138"/>
            <a:ext cx="1308100" cy="792162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Ng nhân khác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BFA21DD-8DD8-6646-8D97-4C4EC46351EA}"/>
              </a:ext>
            </a:extLst>
          </p:cNvPr>
          <p:cNvCxnSpPr>
            <a:cxnSpLocks/>
          </p:cNvCxnSpPr>
          <p:nvPr/>
        </p:nvCxnSpPr>
        <p:spPr bwMode="auto">
          <a:xfrm>
            <a:off x="2495550" y="4906963"/>
            <a:ext cx="0" cy="668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77BD33B-450D-D943-A794-6E838FA4DBB1}"/>
              </a:ext>
            </a:extLst>
          </p:cNvPr>
          <p:cNvCxnSpPr>
            <a:cxnSpLocks/>
          </p:cNvCxnSpPr>
          <p:nvPr/>
        </p:nvCxnSpPr>
        <p:spPr bwMode="auto">
          <a:xfrm>
            <a:off x="4343400" y="4906963"/>
            <a:ext cx="0" cy="668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>
            <a:extLst>
              <a:ext uri="{FF2B5EF4-FFF2-40B4-BE49-F238E27FC236}">
                <a16:creationId xmlns:a16="http://schemas.microsoft.com/office/drawing/2014/main" id="{6E6C71C6-00A8-BC44-BC44-FF2C8AE6D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95104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Xử trí tổn thương kết hợp</a:t>
            </a:r>
            <a:endParaRPr lang="en-US" altLang="x-none" sz="3600" dirty="0">
              <a:highlight>
                <a:srgbClr val="FF0000"/>
              </a:highlight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5298" name="Content Placeholder 2">
            <a:extLst>
              <a:ext uri="{FF2B5EF4-FFF2-40B4-BE49-F238E27FC236}">
                <a16:creationId xmlns:a16="http://schemas.microsoft.com/office/drawing/2014/main" id="{3E0C25EA-DB43-584A-B8B1-6D13EEBE4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63004"/>
            <a:ext cx="8229600" cy="4528075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sọ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não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nặng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cần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phẫu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thuật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Mổ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CTSN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kết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hợp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mở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bụng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Tràn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máu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(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tràn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dịch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)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phổi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lượng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nhiều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dẫn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lưu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phổi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Tràn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dịch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(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máu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)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dẫn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lưu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tim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Gãy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chậu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gãy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dài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cố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gãy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x-none" sz="27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id="{7F964D23-9CD8-A847-A4CC-DB4CB19E646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8141AFC-4A83-424E-A6A6-7D8983B3C432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39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ADB2C88C-1508-6247-9301-08FC981E4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9612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 nghĩa</a:t>
            </a:r>
          </a:p>
        </p:txBody>
      </p:sp>
      <p:sp>
        <p:nvSpPr>
          <p:cNvPr id="17410" name="Content Placeholder 2">
            <a:extLst>
              <a:ext uri="{FF2B5EF4-FFF2-40B4-BE49-F238E27FC236}">
                <a16:creationId xmlns:a16="http://schemas.microsoft.com/office/drawing/2014/main" id="{234167DF-999C-F34D-8247-52B7AD8C5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47" y="1417638"/>
            <a:ext cx="3924300" cy="4115440"/>
          </a:xfrm>
        </p:spPr>
        <p:txBody>
          <a:bodyPr/>
          <a:lstStyle/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x-none" sz="2400" dirty="0">
                <a:ea typeface="ＭＳ Ｐゴシック" panose="020B0600070205080204" pitchFamily="34" charset="-128"/>
              </a:rPr>
              <a:t>       </a:t>
            </a:r>
            <a:r>
              <a:rPr lang="en-US" altLang="x-none" sz="2400" b="1" u="sng" dirty="0" err="1">
                <a:ea typeface="ＭＳ Ｐゴシック" panose="020B0600070205080204" pitchFamily="34" charset="-128"/>
              </a:rPr>
              <a:t>Chấn</a:t>
            </a:r>
            <a:r>
              <a:rPr lang="en-US" altLang="x-none" sz="2400" b="1" u="sng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b="1" u="sng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b="1" u="sng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b="1" u="sng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b="1" u="sng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b="1" u="sng" dirty="0" err="1">
                <a:ea typeface="ＭＳ Ｐゴシック" panose="020B0600070205080204" pitchFamily="34" charset="-128"/>
              </a:rPr>
              <a:t>kín</a:t>
            </a:r>
            <a:endParaRPr lang="en-US" altLang="x-none" sz="2400" b="1" u="sng" dirty="0"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Chấn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ra do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tù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làm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thủng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nhưng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0344D7-F954-C84E-89D8-7613EDD99F2A}"/>
              </a:ext>
            </a:extLst>
          </p:cNvPr>
          <p:cNvSpPr txBox="1">
            <a:spLocks/>
          </p:cNvSpPr>
          <p:nvPr/>
        </p:nvSpPr>
        <p:spPr>
          <a:xfrm>
            <a:off x="4611691" y="1402653"/>
            <a:ext cx="4456109" cy="5158652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sz="2600" dirty="0"/>
              <a:t>                </a:t>
            </a:r>
            <a:r>
              <a:rPr lang="en-US" altLang="x-none" sz="2600" b="1" u="sng" dirty="0" err="1"/>
              <a:t>Vết</a:t>
            </a:r>
            <a:r>
              <a:rPr lang="en-US" altLang="x-none" sz="2600" b="1" u="sng" dirty="0"/>
              <a:t> </a:t>
            </a:r>
            <a:r>
              <a:rPr lang="en-US" altLang="x-none" sz="2600" b="1" u="sng" dirty="0" err="1"/>
              <a:t>thương</a:t>
            </a:r>
            <a:r>
              <a:rPr lang="en-US" altLang="x-none" sz="2600" b="1" u="sng" dirty="0"/>
              <a:t> </a:t>
            </a:r>
            <a:r>
              <a:rPr lang="en-US" altLang="x-none" sz="2600" b="1" u="sng" dirty="0" err="1"/>
              <a:t>bụng</a:t>
            </a:r>
            <a:endParaRPr lang="en-US" altLang="x-none" sz="2600" b="1" u="sng" dirty="0"/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dirty="0"/>
              <a:t> </a:t>
            </a:r>
            <a:r>
              <a:rPr lang="en-US" altLang="x-none" dirty="0" err="1"/>
              <a:t>Vết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 </a:t>
            </a:r>
            <a:r>
              <a:rPr lang="en-US" altLang="x-none" dirty="0" err="1"/>
              <a:t>gây</a:t>
            </a:r>
            <a:r>
              <a:rPr lang="en-US" altLang="x-none" dirty="0"/>
              <a:t> ra do </a:t>
            </a:r>
            <a:r>
              <a:rPr lang="en-US" altLang="x-none" dirty="0" err="1"/>
              <a:t>vật</a:t>
            </a:r>
            <a:r>
              <a:rPr lang="en-US" altLang="x-none" dirty="0"/>
              <a:t> </a:t>
            </a:r>
            <a:r>
              <a:rPr lang="en-US" altLang="x-none" dirty="0" err="1"/>
              <a:t>sắc</a:t>
            </a:r>
            <a:r>
              <a:rPr lang="en-US" altLang="x-none" dirty="0"/>
              <a:t> </a:t>
            </a:r>
            <a:r>
              <a:rPr lang="en-US" altLang="x-none" dirty="0" err="1"/>
              <a:t>nhọn</a:t>
            </a:r>
            <a:r>
              <a:rPr lang="en-US" altLang="x-none" dirty="0"/>
              <a:t> </a:t>
            </a:r>
            <a:r>
              <a:rPr lang="en-US" altLang="x-none" dirty="0" err="1"/>
              <a:t>làm</a:t>
            </a:r>
            <a:r>
              <a:rPr lang="en-US" altLang="x-none" dirty="0"/>
              <a:t> </a:t>
            </a:r>
            <a:r>
              <a:rPr lang="en-US" altLang="x-none" dirty="0" err="1"/>
              <a:t>tổn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thành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 ± </a:t>
            </a:r>
            <a:r>
              <a:rPr lang="en-US" altLang="x-none" dirty="0" err="1"/>
              <a:t>tạng</a:t>
            </a:r>
            <a:r>
              <a:rPr lang="en-US" altLang="x-none" dirty="0"/>
              <a:t> </a:t>
            </a:r>
            <a:r>
              <a:rPr lang="en-US" altLang="x-none" dirty="0" err="1"/>
              <a:t>trong</a:t>
            </a:r>
            <a:r>
              <a:rPr lang="en-US" altLang="x-none" dirty="0"/>
              <a:t> </a:t>
            </a:r>
            <a:r>
              <a:rPr lang="en-US" altLang="x-none" dirty="0" err="1"/>
              <a:t>ổ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. 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dirty="0" err="1"/>
              <a:t>Gồm</a:t>
            </a:r>
            <a:r>
              <a:rPr lang="en-US" altLang="x-none" dirty="0"/>
              <a:t> 2 </a:t>
            </a:r>
            <a:r>
              <a:rPr lang="en-US" altLang="x-none" dirty="0" err="1"/>
              <a:t>loại</a:t>
            </a:r>
            <a:r>
              <a:rPr lang="en-US" altLang="x-none" dirty="0"/>
              <a:t>: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 err="1"/>
              <a:t>Vết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thấu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: </a:t>
            </a:r>
            <a:r>
              <a:rPr lang="en-US" altLang="x-none" dirty="0" err="1"/>
              <a:t>thủng</a:t>
            </a:r>
            <a:r>
              <a:rPr lang="en-US" altLang="x-none" dirty="0"/>
              <a:t> </a:t>
            </a:r>
            <a:r>
              <a:rPr lang="en-US" altLang="x-none" dirty="0" err="1"/>
              <a:t>lá</a:t>
            </a:r>
            <a:r>
              <a:rPr lang="en-US" altLang="x-none" dirty="0"/>
              <a:t> </a:t>
            </a:r>
            <a:r>
              <a:rPr lang="en-US" altLang="x-none" dirty="0" err="1"/>
              <a:t>phúc</a:t>
            </a:r>
            <a:r>
              <a:rPr lang="en-US" altLang="x-none" dirty="0"/>
              <a:t> </a:t>
            </a:r>
            <a:r>
              <a:rPr lang="en-US" altLang="x-none" dirty="0" err="1"/>
              <a:t>mạc</a:t>
            </a:r>
            <a:r>
              <a:rPr lang="en-US" altLang="x-none" dirty="0"/>
              <a:t> </a:t>
            </a:r>
            <a:r>
              <a:rPr lang="en-US" altLang="x-none" dirty="0" err="1"/>
              <a:t>thành</a:t>
            </a:r>
            <a:r>
              <a:rPr lang="en-US" altLang="x-none" dirty="0">
                <a:solidFill>
                  <a:srgbClr val="FF0000"/>
                </a:solidFill>
              </a:rPr>
              <a:t>. </a:t>
            </a:r>
            <a:r>
              <a:rPr lang="en-US" altLang="x-none" dirty="0" err="1">
                <a:solidFill>
                  <a:srgbClr val="FF0000"/>
                </a:solidFill>
              </a:rPr>
              <a:t>Thấu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bụng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là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đâm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vô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lòi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mạc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nối</a:t>
            </a:r>
            <a:r>
              <a:rPr lang="en-US" altLang="x-none" dirty="0">
                <a:solidFill>
                  <a:srgbClr val="FF0000"/>
                </a:solidFill>
              </a:rPr>
              <a:t> ra </a:t>
            </a:r>
            <a:r>
              <a:rPr lang="en-US" altLang="x-none" dirty="0" err="1">
                <a:solidFill>
                  <a:srgbClr val="FF0000"/>
                </a:solidFill>
              </a:rPr>
              <a:t>chảy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dịch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ruột</a:t>
            </a:r>
            <a:r>
              <a:rPr lang="en-US" altLang="x-none" dirty="0">
                <a:solidFill>
                  <a:srgbClr val="FF0000"/>
                </a:solidFill>
              </a:rPr>
              <a:t> ra </a:t>
            </a:r>
            <a:r>
              <a:rPr lang="en-US" altLang="x-none" dirty="0" err="1">
                <a:solidFill>
                  <a:srgbClr val="FF0000"/>
                </a:solidFill>
              </a:rPr>
              <a:t>là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nó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đó</a:t>
            </a:r>
            <a:r>
              <a:rPr lang="en-US" altLang="x-none" dirty="0">
                <a:solidFill>
                  <a:srgbClr val="FF0000"/>
                </a:solidFill>
              </a:rPr>
              <a:t>. </a:t>
            </a:r>
            <a:r>
              <a:rPr lang="en-US" altLang="x-none" dirty="0" err="1">
                <a:solidFill>
                  <a:srgbClr val="FF0000"/>
                </a:solidFill>
              </a:rPr>
              <a:t>Nếu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đâm</a:t>
            </a:r>
            <a:r>
              <a:rPr lang="en-US" altLang="x-none" dirty="0">
                <a:solidFill>
                  <a:srgbClr val="FF0000"/>
                </a:solidFill>
              </a:rPr>
              <a:t> 1 </a:t>
            </a:r>
            <a:r>
              <a:rPr lang="en-US" altLang="x-none" dirty="0" err="1">
                <a:solidFill>
                  <a:srgbClr val="FF0000"/>
                </a:solidFill>
              </a:rPr>
              <a:t>phát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lủng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vậy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là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xài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lưu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đồ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ghi</a:t>
            </a:r>
            <a:r>
              <a:rPr lang="en-US" altLang="x-none" dirty="0">
                <a:solidFill>
                  <a:srgbClr val="FF0000"/>
                </a:solidFill>
              </a:rPr>
              <a:t> á</a:t>
            </a:r>
            <a:endParaRPr lang="en-US" altLang="x-none" dirty="0"/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 err="1"/>
              <a:t>Vết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không</a:t>
            </a:r>
            <a:r>
              <a:rPr lang="en-US" altLang="x-none" dirty="0"/>
              <a:t> </a:t>
            </a:r>
            <a:r>
              <a:rPr lang="en-US" altLang="x-none" dirty="0" err="1"/>
              <a:t>thấu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: </a:t>
            </a:r>
            <a:r>
              <a:rPr lang="en-US" altLang="x-none" dirty="0" err="1"/>
              <a:t>là</a:t>
            </a:r>
            <a:r>
              <a:rPr lang="en-US" altLang="x-none" dirty="0"/>
              <a:t> </a:t>
            </a:r>
            <a:r>
              <a:rPr lang="en-US" altLang="x-none" dirty="0" err="1"/>
              <a:t>phúc</a:t>
            </a:r>
            <a:r>
              <a:rPr lang="en-US" altLang="x-none" dirty="0"/>
              <a:t> </a:t>
            </a:r>
            <a:r>
              <a:rPr lang="en-US" altLang="x-none" dirty="0" err="1"/>
              <a:t>mạc</a:t>
            </a:r>
            <a:r>
              <a:rPr lang="en-US" altLang="x-none" dirty="0"/>
              <a:t> </a:t>
            </a:r>
            <a:r>
              <a:rPr lang="en-US" altLang="x-none" dirty="0" err="1"/>
              <a:t>thành</a:t>
            </a:r>
            <a:r>
              <a:rPr lang="en-US" altLang="x-none" dirty="0"/>
              <a:t> </a:t>
            </a:r>
            <a:r>
              <a:rPr lang="en-US" altLang="x-none" dirty="0" err="1"/>
              <a:t>còn</a:t>
            </a:r>
            <a:r>
              <a:rPr lang="en-US" altLang="x-none" dirty="0"/>
              <a:t> </a:t>
            </a:r>
            <a:r>
              <a:rPr lang="en-US" altLang="x-none" dirty="0" err="1"/>
              <a:t>nguyên</a:t>
            </a:r>
            <a:r>
              <a:rPr lang="en-US" altLang="x-none" dirty="0"/>
              <a:t> </a:t>
            </a:r>
            <a:r>
              <a:rPr lang="en-US" altLang="x-none" dirty="0" err="1"/>
              <a:t>vẹn</a:t>
            </a:r>
            <a:r>
              <a:rPr lang="en-US" altLang="x-none" dirty="0"/>
              <a:t>.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endParaRPr lang="en-US" altLang="x-non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>
            <a:extLst>
              <a:ext uri="{FF2B5EF4-FFF2-40B4-BE49-F238E27FC236}">
                <a16:creationId xmlns:a16="http://schemas.microsoft.com/office/drawing/2014/main" id="{A3F46A1C-75F2-1B49-A086-A3AE285F7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26081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Xử trí tổn thương tạng rỗng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6322" name="Content Placeholder 2">
            <a:extLst>
              <a:ext uri="{FF2B5EF4-FFF2-40B4-BE49-F238E27FC236}">
                <a16:creationId xmlns:a16="http://schemas.microsoft.com/office/drawing/2014/main" id="{35624D63-CEFD-1645-A393-92A9D845E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492" y="1846262"/>
            <a:ext cx="7389311" cy="3233458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 err="1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Chỉ</a:t>
            </a:r>
            <a:r>
              <a:rPr lang="en-US" altLang="x-none" sz="24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</a:t>
            </a:r>
            <a:r>
              <a:rPr lang="en-US" altLang="x-none" sz="24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mổ</a:t>
            </a:r>
            <a:r>
              <a:rPr lang="en-US" altLang="x-none" sz="24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thám</a:t>
            </a:r>
            <a:r>
              <a:rPr lang="en-US" altLang="x-none" sz="24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sát</a:t>
            </a:r>
            <a:r>
              <a:rPr lang="en-US" altLang="x-none" sz="24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</a:t>
            </a:r>
            <a:r>
              <a:rPr lang="en-US" altLang="x-none" sz="24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quyết</a:t>
            </a:r>
            <a:r>
              <a:rPr lang="en-US" altLang="x-none" sz="24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tổn</a:t>
            </a:r>
            <a:r>
              <a:rPr lang="en-US" altLang="x-none" sz="24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Cắt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ruột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Khâu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chỗ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Làm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HMNT</a:t>
            </a:r>
          </a:p>
          <a:p>
            <a:pPr marL="109538" indent="0" eaLnBrk="1" hangingPunct="1">
              <a:buFont typeface="Arial" panose="020B0604020202020204" pitchFamily="34" charset="0"/>
              <a:buNone/>
            </a:pPr>
            <a:endParaRPr lang="en-US" altLang="x-none" sz="2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6323" name="Slide Number Placeholder 3">
            <a:extLst>
              <a:ext uri="{FF2B5EF4-FFF2-40B4-BE49-F238E27FC236}">
                <a16:creationId xmlns:a16="http://schemas.microsoft.com/office/drawing/2014/main" id="{EEA22FB7-2583-AC40-B2DE-276659DFAE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A515856-303F-B347-AC6D-C5844D9B2C17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40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>
            <a:extLst>
              <a:ext uri="{FF2B5EF4-FFF2-40B4-BE49-F238E27FC236}">
                <a16:creationId xmlns:a16="http://schemas.microsoft.com/office/drawing/2014/main" id="{944313F4-88A5-CE48-A21D-1CA61BBFA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0025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Xử trí tổn thương tạng đặc</a:t>
            </a:r>
            <a:endParaRPr lang="en-US" altLang="x-none" sz="3600" dirty="0">
              <a:highlight>
                <a:srgbClr val="FF0000"/>
              </a:highlight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7346" name="Content Placeholder 2">
            <a:extLst>
              <a:ext uri="{FF2B5EF4-FFF2-40B4-BE49-F238E27FC236}">
                <a16:creationId xmlns:a16="http://schemas.microsoft.com/office/drawing/2014/main" id="{1EC47E05-7DBB-A34C-A989-3F9C3C4F8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49412"/>
            <a:ext cx="8229600" cy="4324350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Dựa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huyết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động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CTScan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Không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thoát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mạch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điều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trị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bảo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tồn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theo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dõi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tại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khoa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Ngoại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Có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thoát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mạch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 Can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thiệp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nội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mạch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Phẫu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thuật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.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Theo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dõi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hiệu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sinh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tổn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hình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ảnh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học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siêu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âm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CTScan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để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theo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dõi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diễn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tiến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109538" indent="0"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x-none" sz="27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5B994A33-E884-A547-B9EC-5BE8627BE5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695662E-8760-4D47-A690-CEF22BE8D10A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41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>
            <a:extLst>
              <a:ext uri="{FF2B5EF4-FFF2-40B4-BE49-F238E27FC236}">
                <a16:creationId xmlns:a16="http://schemas.microsoft.com/office/drawing/2014/main" id="{D650C7C1-EAA0-6049-88E1-4D9C0F9FF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highlight>
                  <a:srgbClr val="FF0000"/>
                </a:highlight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 THƯƠNG BỤNG</a:t>
            </a:r>
          </a:p>
        </p:txBody>
      </p:sp>
      <p:sp>
        <p:nvSpPr>
          <p:cNvPr id="58370" name="Content Placeholder 2">
            <a:extLst>
              <a:ext uri="{FF2B5EF4-FFF2-40B4-BE49-F238E27FC236}">
                <a16:creationId xmlns:a16="http://schemas.microsoft.com/office/drawing/2014/main" id="{A5B510FA-3F1A-1C41-82B9-B82CA24C8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27188"/>
            <a:ext cx="8534400" cy="5049837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1. Vết thương bụng do hoả khí: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mở bụng thám sát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2. Vết thương bụng do bạch khí: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Dựa vào lâm sàng và tính chất thấu bụng của vết thương.</a:t>
            </a:r>
          </a:p>
        </p:txBody>
      </p:sp>
      <p:sp>
        <p:nvSpPr>
          <p:cNvPr id="58371" name="Slide Number Placeholder 3">
            <a:extLst>
              <a:ext uri="{FF2B5EF4-FFF2-40B4-BE49-F238E27FC236}">
                <a16:creationId xmlns:a16="http://schemas.microsoft.com/office/drawing/2014/main" id="{AD0518EB-E72E-E84A-AFE8-AEA2FC6CDE4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E437227-1E07-7847-A9E0-8BA3C349EAB5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42</a:t>
            </a:fld>
            <a:endParaRPr lang="en-US" altLang="x-none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F96D3235-2B0A-0E40-BFDD-4F7CD7911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74663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 THƯƠNG BỤNG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38222-8EDC-B94C-B3CE-CD2721495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25" y="1447800"/>
            <a:ext cx="8601075" cy="4737100"/>
          </a:xfrm>
        </p:spPr>
        <p:txBody>
          <a:bodyPr>
            <a:normAutofit/>
          </a:bodyPr>
          <a:lstStyle/>
          <a:p>
            <a:pPr marL="109538" indent="0" eaLnBrk="1" hangingPunct="1">
              <a:lnSpc>
                <a:spcPct val="14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vi-VN" altLang="x-none" sz="2600" dirty="0">
                <a:highlight>
                  <a:srgbClr val="FF0000"/>
                </a:highlight>
                <a:ea typeface="ＭＳ Ｐゴシック" panose="020B0600070205080204" pitchFamily="34" charset="-128"/>
                <a:cs typeface="Arial" panose="020B0604020202020204" pitchFamily="34" charset="0"/>
              </a:rPr>
              <a:t>Mở bụng ngay khi có: </a:t>
            </a:r>
            <a:r>
              <a:rPr lang="en-SG" altLang="x-none" sz="2600" dirty="0">
                <a:highlight>
                  <a:srgbClr val="FF0000"/>
                </a:highlight>
                <a:ea typeface="ＭＳ Ｐゴシック" panose="020B0600070205080204" pitchFamily="34" charset="-128"/>
                <a:cs typeface="Arial" panose="020B0604020202020204" pitchFamily="34" charset="0"/>
              </a:rPr>
              <a:t>(</a:t>
            </a:r>
            <a:r>
              <a:rPr lang="en-SG" altLang="x-none" sz="2600" dirty="0" err="1">
                <a:highlight>
                  <a:srgbClr val="FF0000"/>
                </a:highlight>
                <a:ea typeface="ＭＳ Ｐゴシック" panose="020B0600070205080204" pitchFamily="34" charset="-128"/>
                <a:cs typeface="Arial" panose="020B0604020202020204" pitchFamily="34" charset="0"/>
              </a:rPr>
              <a:t>đề</a:t>
            </a:r>
            <a:r>
              <a:rPr lang="en-SG" altLang="x-none" sz="2600" dirty="0">
                <a:highlight>
                  <a:srgbClr val="FF0000"/>
                </a:highlight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SG" altLang="x-none" sz="2600" dirty="0" err="1">
                <a:highlight>
                  <a:srgbClr val="FF0000"/>
                </a:highlight>
                <a:ea typeface="ＭＳ Ｐゴシック" panose="020B0600070205080204" pitchFamily="34" charset="-128"/>
                <a:cs typeface="Arial" panose="020B0604020202020204" pitchFamily="34" charset="0"/>
              </a:rPr>
              <a:t>cho</a:t>
            </a:r>
            <a:r>
              <a:rPr lang="en-SG" altLang="x-none" sz="2600" dirty="0">
                <a:highlight>
                  <a:srgbClr val="FF0000"/>
                </a:highlight>
                <a:ea typeface="ＭＳ Ｐゴシック" panose="020B0600070205080204" pitchFamily="34" charset="-128"/>
                <a:cs typeface="Arial" panose="020B0604020202020204" pitchFamily="34" charset="0"/>
              </a:rPr>
              <a:t> key </a:t>
            </a:r>
            <a:r>
              <a:rPr lang="en-SG" altLang="x-none" sz="2600" dirty="0" err="1">
                <a:highlight>
                  <a:srgbClr val="FF0000"/>
                </a:highlight>
                <a:ea typeface="ＭＳ Ｐゴシック" panose="020B0600070205080204" pitchFamily="34" charset="-128"/>
                <a:cs typeface="Arial" panose="020B0604020202020204" pitchFamily="34" charset="0"/>
              </a:rPr>
              <a:t>này</a:t>
            </a:r>
            <a:r>
              <a:rPr lang="en-SG" altLang="x-none" sz="2600" dirty="0">
                <a:highlight>
                  <a:srgbClr val="FF0000"/>
                </a:highlight>
                <a:ea typeface="ＭＳ Ｐゴシック" panose="020B0600070205080204" pitchFamily="34" charset="-128"/>
                <a:cs typeface="Arial" panose="020B0604020202020204" pitchFamily="34" charset="0"/>
              </a:rPr>
              <a:t>)</a:t>
            </a:r>
            <a:endParaRPr lang="vi-VN" altLang="x-none" sz="2600" dirty="0">
              <a:highlight>
                <a:srgbClr val="FF0000"/>
              </a:highlight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Sốc không hồi phục mà không có nguyên nhân nào khác.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Phản ứng phúc mạc (+)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Lòi ruột, mạc nối qua vết thương.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Ói máu hay ra máu ở ống mũi-dạ dày.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Không thể theo dõi được tình trạng bụng (ngộ độc rượu, hôn mê)</a:t>
            </a:r>
          </a:p>
          <a:p>
            <a:pPr marL="109538" indent="0" eaLnBrk="1" hangingPunct="1">
              <a:lnSpc>
                <a:spcPct val="90000"/>
              </a:lnSpc>
              <a:defRPr/>
            </a:pPr>
            <a:endParaRPr lang="vi-VN" altLang="x-none" dirty="0">
              <a:ea typeface="ＭＳ Ｐゴシック" panose="020B0600070205080204" pitchFamily="34" charset="-128"/>
            </a:endParaRPr>
          </a:p>
        </p:txBody>
      </p:sp>
      <p:sp>
        <p:nvSpPr>
          <p:cNvPr id="59395" name="Slide Number Placeholder 3">
            <a:extLst>
              <a:ext uri="{FF2B5EF4-FFF2-40B4-BE49-F238E27FC236}">
                <a16:creationId xmlns:a16="http://schemas.microsoft.com/office/drawing/2014/main" id="{12A8200D-E6BA-5A41-8732-15D0583C18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94A6C29-9C4A-C94F-B343-4CE8F51E78BA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43</a:t>
            </a:fld>
            <a:endParaRPr lang="en-US" altLang="x-none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3">
            <a:extLst>
              <a:ext uri="{FF2B5EF4-FFF2-40B4-BE49-F238E27FC236}">
                <a16:creationId xmlns:a16="http://schemas.microsoft.com/office/drawing/2014/main" id="{AB84501C-1954-584B-AACD-0A6359D5BDC0}"/>
              </a:ext>
            </a:extLst>
          </p:cNvPr>
          <p:cNvSpPr/>
          <p:nvPr/>
        </p:nvSpPr>
        <p:spPr>
          <a:xfrm>
            <a:off x="7800975" y="4311650"/>
            <a:ext cx="581025" cy="15398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5332"/>
                </a:lnTo>
                <a:lnTo>
                  <a:pt x="581129" y="105332"/>
                </a:lnTo>
                <a:lnTo>
                  <a:pt x="581129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Straight Connector 4">
            <a:extLst>
              <a:ext uri="{FF2B5EF4-FFF2-40B4-BE49-F238E27FC236}">
                <a16:creationId xmlns:a16="http://schemas.microsoft.com/office/drawing/2014/main" id="{F4792752-401F-9345-9E2F-8DB8155F2FB1}"/>
              </a:ext>
            </a:extLst>
          </p:cNvPr>
          <p:cNvSpPr/>
          <p:nvPr/>
        </p:nvSpPr>
        <p:spPr>
          <a:xfrm>
            <a:off x="7183438" y="4311650"/>
            <a:ext cx="617537" cy="15398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617359" y="0"/>
                </a:moveTo>
                <a:lnTo>
                  <a:pt x="617359" y="105332"/>
                </a:lnTo>
                <a:lnTo>
                  <a:pt x="0" y="105332"/>
                </a:lnTo>
                <a:lnTo>
                  <a:pt x="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Straight Connector 5">
            <a:extLst>
              <a:ext uri="{FF2B5EF4-FFF2-40B4-BE49-F238E27FC236}">
                <a16:creationId xmlns:a16="http://schemas.microsoft.com/office/drawing/2014/main" id="{6113A1EB-064D-A54C-BE9E-D789F83AFA92}"/>
              </a:ext>
            </a:extLst>
          </p:cNvPr>
          <p:cNvSpPr/>
          <p:nvPr/>
        </p:nvSpPr>
        <p:spPr>
          <a:xfrm>
            <a:off x="7754938" y="3819525"/>
            <a:ext cx="92075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Straight Connector 6">
            <a:extLst>
              <a:ext uri="{FF2B5EF4-FFF2-40B4-BE49-F238E27FC236}">
                <a16:creationId xmlns:a16="http://schemas.microsoft.com/office/drawing/2014/main" id="{290A4A43-C823-8143-A36D-E304341F9FA4}"/>
              </a:ext>
            </a:extLst>
          </p:cNvPr>
          <p:cNvSpPr/>
          <p:nvPr/>
        </p:nvSpPr>
        <p:spPr>
          <a:xfrm>
            <a:off x="5332413" y="3327400"/>
            <a:ext cx="2468562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5332"/>
                </a:lnTo>
                <a:lnTo>
                  <a:pt x="2468910" y="105332"/>
                </a:lnTo>
                <a:lnTo>
                  <a:pt x="246891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Straight Connector 8">
            <a:extLst>
              <a:ext uri="{FF2B5EF4-FFF2-40B4-BE49-F238E27FC236}">
                <a16:creationId xmlns:a16="http://schemas.microsoft.com/office/drawing/2014/main" id="{4A9AC60B-C19E-6144-AE55-18E1DF3D4FAE}"/>
              </a:ext>
            </a:extLst>
          </p:cNvPr>
          <p:cNvSpPr/>
          <p:nvPr/>
        </p:nvSpPr>
        <p:spPr>
          <a:xfrm>
            <a:off x="5286375" y="3327400"/>
            <a:ext cx="90488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05332"/>
                </a:lnTo>
                <a:lnTo>
                  <a:pt x="133165" y="105332"/>
                </a:lnTo>
                <a:lnTo>
                  <a:pt x="133165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Straight Connector 11">
            <a:extLst>
              <a:ext uri="{FF2B5EF4-FFF2-40B4-BE49-F238E27FC236}">
                <a16:creationId xmlns:a16="http://schemas.microsoft.com/office/drawing/2014/main" id="{E9AC2957-673A-4E4A-8ED0-6F99B4331F12}"/>
              </a:ext>
            </a:extLst>
          </p:cNvPr>
          <p:cNvSpPr/>
          <p:nvPr/>
        </p:nvSpPr>
        <p:spPr>
          <a:xfrm>
            <a:off x="2930525" y="5219700"/>
            <a:ext cx="90488" cy="15398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Straight Connector 15">
            <a:extLst>
              <a:ext uri="{FF2B5EF4-FFF2-40B4-BE49-F238E27FC236}">
                <a16:creationId xmlns:a16="http://schemas.microsoft.com/office/drawing/2014/main" id="{A7175E32-2438-FD45-BDA9-20B8B7B0FE28}"/>
              </a:ext>
            </a:extLst>
          </p:cNvPr>
          <p:cNvSpPr/>
          <p:nvPr/>
        </p:nvSpPr>
        <p:spPr>
          <a:xfrm>
            <a:off x="2713038" y="3327400"/>
            <a:ext cx="2619375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618312" y="0"/>
                </a:moveTo>
                <a:lnTo>
                  <a:pt x="2618312" y="105332"/>
                </a:lnTo>
                <a:lnTo>
                  <a:pt x="0" y="105332"/>
                </a:lnTo>
                <a:lnTo>
                  <a:pt x="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Straight Connector 16">
            <a:extLst>
              <a:ext uri="{FF2B5EF4-FFF2-40B4-BE49-F238E27FC236}">
                <a16:creationId xmlns:a16="http://schemas.microsoft.com/office/drawing/2014/main" id="{1BCF771F-A209-3440-9E58-D70E2371355E}"/>
              </a:ext>
            </a:extLst>
          </p:cNvPr>
          <p:cNvSpPr/>
          <p:nvPr/>
        </p:nvSpPr>
        <p:spPr>
          <a:xfrm>
            <a:off x="3054350" y="2779713"/>
            <a:ext cx="2278063" cy="18732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38665"/>
                </a:lnTo>
                <a:lnTo>
                  <a:pt x="2276800" y="138665"/>
                </a:lnTo>
                <a:lnTo>
                  <a:pt x="2276800" y="187899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Straight Connector 17">
            <a:extLst>
              <a:ext uri="{FF2B5EF4-FFF2-40B4-BE49-F238E27FC236}">
                <a16:creationId xmlns:a16="http://schemas.microsoft.com/office/drawing/2014/main" id="{0C68A563-AB72-A94D-9A44-DAFE820CA0D5}"/>
              </a:ext>
            </a:extLst>
          </p:cNvPr>
          <p:cNvSpPr/>
          <p:nvPr/>
        </p:nvSpPr>
        <p:spPr>
          <a:xfrm>
            <a:off x="768350" y="3325813"/>
            <a:ext cx="92075" cy="15398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Straight Connector 18">
            <a:extLst>
              <a:ext uri="{FF2B5EF4-FFF2-40B4-BE49-F238E27FC236}">
                <a16:creationId xmlns:a16="http://schemas.microsoft.com/office/drawing/2014/main" id="{6A84DAD5-D266-FB4F-95D8-AE9CF3F34F3A}"/>
              </a:ext>
            </a:extLst>
          </p:cNvPr>
          <p:cNvSpPr/>
          <p:nvPr/>
        </p:nvSpPr>
        <p:spPr>
          <a:xfrm>
            <a:off x="814388" y="2779713"/>
            <a:ext cx="2239962" cy="18732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241057" y="0"/>
                </a:moveTo>
                <a:lnTo>
                  <a:pt x="2241057" y="138665"/>
                </a:lnTo>
                <a:lnTo>
                  <a:pt x="0" y="138665"/>
                </a:lnTo>
                <a:lnTo>
                  <a:pt x="0" y="187899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Straight Connector 19">
            <a:extLst>
              <a:ext uri="{FF2B5EF4-FFF2-40B4-BE49-F238E27FC236}">
                <a16:creationId xmlns:a16="http://schemas.microsoft.com/office/drawing/2014/main" id="{B6988123-6980-9A40-AF14-5A62EB4A187E}"/>
              </a:ext>
            </a:extLst>
          </p:cNvPr>
          <p:cNvSpPr/>
          <p:nvPr/>
        </p:nvSpPr>
        <p:spPr>
          <a:xfrm>
            <a:off x="3009900" y="885826"/>
            <a:ext cx="90488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60430" name="Group 22">
            <a:extLst>
              <a:ext uri="{FF2B5EF4-FFF2-40B4-BE49-F238E27FC236}">
                <a16:creationId xmlns:a16="http://schemas.microsoft.com/office/drawing/2014/main" id="{4A59B807-75E4-0E45-81EB-0E816EFDBFA3}"/>
              </a:ext>
            </a:extLst>
          </p:cNvPr>
          <p:cNvGrpSpPr>
            <a:grpSpLocks/>
          </p:cNvGrpSpPr>
          <p:nvPr/>
        </p:nvGrpSpPr>
        <p:grpSpPr bwMode="auto">
          <a:xfrm>
            <a:off x="1773238" y="322814"/>
            <a:ext cx="2663825" cy="499179"/>
            <a:chOff x="1784070" y="105249"/>
            <a:chExt cx="2480817" cy="499647"/>
          </a:xfrm>
        </p:grpSpPr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162E55A6-1752-F344-9F24-CE2C01FE4464}"/>
                </a:ext>
              </a:extLst>
            </p:cNvPr>
            <p:cNvSpPr/>
            <p:nvPr/>
          </p:nvSpPr>
          <p:spPr>
            <a:xfrm>
              <a:off x="1810944" y="140911"/>
              <a:ext cx="2453943" cy="46398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3" name="Rounded Rectangle 22">
              <a:extLst>
                <a:ext uri="{FF2B5EF4-FFF2-40B4-BE49-F238E27FC236}">
                  <a16:creationId xmlns:a16="http://schemas.microsoft.com/office/drawing/2014/main" id="{BA2203B7-F6F6-4949-96FB-888B940796E5}"/>
                </a:ext>
              </a:extLst>
            </p:cNvPr>
            <p:cNvSpPr txBox="1"/>
            <p:nvPr/>
          </p:nvSpPr>
          <p:spPr>
            <a:xfrm>
              <a:off x="1784070" y="105249"/>
              <a:ext cx="2425372" cy="4853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 dirty="0" err="1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Vết</a:t>
              </a:r>
              <a:r>
                <a:rPr lang="en-US" altLang="x-none" sz="2000" dirty="0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x-none" sz="2000" dirty="0" err="1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r>
                <a:rPr lang="vi-VN" altLang="x-none" sz="2000" dirty="0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ương</a:t>
              </a:r>
              <a:r>
                <a:rPr lang="en-US" altLang="x-none" sz="2000" dirty="0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x-none" sz="2000" dirty="0" err="1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bụng</a:t>
              </a:r>
              <a:r>
                <a:rPr lang="en-US" altLang="x-none" sz="2000" dirty="0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do </a:t>
              </a:r>
              <a:r>
                <a:rPr lang="en-US" altLang="x-none" sz="2000" dirty="0" err="1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bạch</a:t>
              </a:r>
              <a:r>
                <a:rPr lang="en-US" altLang="x-none" sz="2000" dirty="0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x-none" sz="2000" dirty="0" err="1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khí</a:t>
              </a:r>
              <a:r>
                <a:rPr lang="en-US" altLang="x-none" sz="2000" dirty="0">
                  <a:solidFill>
                    <a:srgbClr val="000000"/>
                  </a:solidFill>
                  <a:highlight>
                    <a:srgbClr val="FF00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</p:txBody>
        </p:sp>
      </p:grpSp>
      <p:grpSp>
        <p:nvGrpSpPr>
          <p:cNvPr id="60432" name="Group 24">
            <a:extLst>
              <a:ext uri="{FF2B5EF4-FFF2-40B4-BE49-F238E27FC236}">
                <a16:creationId xmlns:a16="http://schemas.microsoft.com/office/drawing/2014/main" id="{998451DA-3B8B-934E-B188-D9FF38BB202C}"/>
              </a:ext>
            </a:extLst>
          </p:cNvPr>
          <p:cNvGrpSpPr>
            <a:grpSpLocks/>
          </p:cNvGrpSpPr>
          <p:nvPr/>
        </p:nvGrpSpPr>
        <p:grpSpPr bwMode="auto">
          <a:xfrm>
            <a:off x="1773238" y="1041401"/>
            <a:ext cx="2798762" cy="1738312"/>
            <a:chOff x="1698355" y="759463"/>
            <a:chExt cx="2661964" cy="1739180"/>
          </a:xfrm>
        </p:grpSpPr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C6C87C22-DF29-E743-AF8E-FADAA6B4E56F}"/>
                </a:ext>
              </a:extLst>
            </p:cNvPr>
            <p:cNvSpPr/>
            <p:nvPr/>
          </p:nvSpPr>
          <p:spPr>
            <a:xfrm>
              <a:off x="1714963" y="759463"/>
              <a:ext cx="2645356" cy="17391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1" name="Rounded Rectangle 25">
              <a:extLst>
                <a:ext uri="{FF2B5EF4-FFF2-40B4-BE49-F238E27FC236}">
                  <a16:creationId xmlns:a16="http://schemas.microsoft.com/office/drawing/2014/main" id="{1EDD7C9C-A88E-B64B-B63D-74B19618527E}"/>
                </a:ext>
              </a:extLst>
            </p:cNvPr>
            <p:cNvSpPr txBox="1"/>
            <p:nvPr/>
          </p:nvSpPr>
          <p:spPr>
            <a:xfrm>
              <a:off x="1698355" y="830936"/>
              <a:ext cx="2533622" cy="160735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Sốc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Thông dạ dày có máu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ăm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trực tràng có máu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Dấu viêm phúc mạc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FAST(+)</a:t>
              </a:r>
            </a:p>
          </p:txBody>
        </p:sp>
      </p:grpSp>
      <p:grpSp>
        <p:nvGrpSpPr>
          <p:cNvPr id="60434" name="Group 26">
            <a:extLst>
              <a:ext uri="{FF2B5EF4-FFF2-40B4-BE49-F238E27FC236}">
                <a16:creationId xmlns:a16="http://schemas.microsoft.com/office/drawing/2014/main" id="{D90A4718-6256-964F-91CC-AD33FF462087}"/>
              </a:ext>
            </a:extLst>
          </p:cNvPr>
          <p:cNvGrpSpPr>
            <a:grpSpLocks/>
          </p:cNvGrpSpPr>
          <p:nvPr/>
        </p:nvGrpSpPr>
        <p:grpSpPr bwMode="auto">
          <a:xfrm>
            <a:off x="608013" y="3024188"/>
            <a:ext cx="530225" cy="357187"/>
            <a:chOff x="531957" y="2854602"/>
            <a:chExt cx="529803" cy="357672"/>
          </a:xfrm>
        </p:grpSpPr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F611C096-0AB9-8B4A-8974-3F1CED46F6D1}"/>
                </a:ext>
              </a:extLst>
            </p:cNvPr>
            <p:cNvSpPr/>
            <p:nvPr/>
          </p:nvSpPr>
          <p:spPr>
            <a:xfrm>
              <a:off x="531957" y="2854602"/>
              <a:ext cx="529803" cy="357672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9" name="Rounded Rectangle 28">
              <a:extLst>
                <a:ext uri="{FF2B5EF4-FFF2-40B4-BE49-F238E27FC236}">
                  <a16:creationId xmlns:a16="http://schemas.microsoft.com/office/drawing/2014/main" id="{18E7559B-40F5-9848-9872-0F2565EAA14A}"/>
                </a:ext>
              </a:extLst>
            </p:cNvPr>
            <p:cNvSpPr txBox="1"/>
            <p:nvPr/>
          </p:nvSpPr>
          <p:spPr>
            <a:xfrm>
              <a:off x="543060" y="2865729"/>
              <a:ext cx="507596" cy="33541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(+)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36" name="Group 28">
            <a:extLst>
              <a:ext uri="{FF2B5EF4-FFF2-40B4-BE49-F238E27FC236}">
                <a16:creationId xmlns:a16="http://schemas.microsoft.com/office/drawing/2014/main" id="{E545960F-A1C5-B548-AC2F-44736B785D00}"/>
              </a:ext>
            </a:extLst>
          </p:cNvPr>
          <p:cNvGrpSpPr>
            <a:grpSpLocks/>
          </p:cNvGrpSpPr>
          <p:nvPr/>
        </p:nvGrpSpPr>
        <p:grpSpPr bwMode="auto">
          <a:xfrm>
            <a:off x="142875" y="3535363"/>
            <a:ext cx="1460500" cy="338137"/>
            <a:chOff x="66519" y="3366842"/>
            <a:chExt cx="1460679" cy="337478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7B85D5FF-2A39-1245-944A-EE69E27B24F5}"/>
                </a:ext>
              </a:extLst>
            </p:cNvPr>
            <p:cNvSpPr/>
            <p:nvPr/>
          </p:nvSpPr>
          <p:spPr>
            <a:xfrm>
              <a:off x="66519" y="3366842"/>
              <a:ext cx="1460679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7" name="Rounded Rectangle 31">
              <a:extLst>
                <a:ext uri="{FF2B5EF4-FFF2-40B4-BE49-F238E27FC236}">
                  <a16:creationId xmlns:a16="http://schemas.microsoft.com/office/drawing/2014/main" id="{82BF100C-43F7-3846-9021-382609C583BE}"/>
                </a:ext>
              </a:extLst>
            </p:cNvPr>
            <p:cNvSpPr txBox="1"/>
            <p:nvPr/>
          </p:nvSpPr>
          <p:spPr>
            <a:xfrm>
              <a:off x="76045" y="3376348"/>
              <a:ext cx="1441627" cy="3184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Phẫu thuật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38" name="Group 30">
            <a:extLst>
              <a:ext uri="{FF2B5EF4-FFF2-40B4-BE49-F238E27FC236}">
                <a16:creationId xmlns:a16="http://schemas.microsoft.com/office/drawing/2014/main" id="{7944D6FB-608C-9448-B926-12CB0B0FA5F8}"/>
              </a:ext>
            </a:extLst>
          </p:cNvPr>
          <p:cNvGrpSpPr>
            <a:grpSpLocks/>
          </p:cNvGrpSpPr>
          <p:nvPr/>
        </p:nvGrpSpPr>
        <p:grpSpPr bwMode="auto">
          <a:xfrm>
            <a:off x="5140325" y="3024188"/>
            <a:ext cx="501650" cy="360362"/>
            <a:chOff x="5064427" y="2854602"/>
            <a:chExt cx="500578" cy="360149"/>
          </a:xfrm>
        </p:grpSpPr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1FC9C1BA-E2D4-B241-AABD-7CACF6327B0C}"/>
                </a:ext>
              </a:extLst>
            </p:cNvPr>
            <p:cNvSpPr/>
            <p:nvPr/>
          </p:nvSpPr>
          <p:spPr>
            <a:xfrm>
              <a:off x="5064427" y="2854602"/>
              <a:ext cx="500578" cy="36014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5" name="Rounded Rectangle 34">
              <a:extLst>
                <a:ext uri="{FF2B5EF4-FFF2-40B4-BE49-F238E27FC236}">
                  <a16:creationId xmlns:a16="http://schemas.microsoft.com/office/drawing/2014/main" id="{80AAFC74-F728-594E-9166-5D04654F1B57}"/>
                </a:ext>
              </a:extLst>
            </p:cNvPr>
            <p:cNvSpPr txBox="1"/>
            <p:nvPr/>
          </p:nvSpPr>
          <p:spPr>
            <a:xfrm>
              <a:off x="5075516" y="2865707"/>
              <a:ext cx="478400" cy="3379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(-)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40" name="Group 32">
            <a:extLst>
              <a:ext uri="{FF2B5EF4-FFF2-40B4-BE49-F238E27FC236}">
                <a16:creationId xmlns:a16="http://schemas.microsoft.com/office/drawing/2014/main" id="{3A2B69A0-E1FA-B44B-A202-016F253EC2EA}"/>
              </a:ext>
            </a:extLst>
          </p:cNvPr>
          <p:cNvGrpSpPr>
            <a:grpSpLocks/>
          </p:cNvGrpSpPr>
          <p:nvPr/>
        </p:nvGrpSpPr>
        <p:grpSpPr bwMode="auto">
          <a:xfrm>
            <a:off x="1720850" y="3538538"/>
            <a:ext cx="2478088" cy="336550"/>
            <a:chOff x="1645301" y="3369319"/>
            <a:chExt cx="2102206" cy="337478"/>
          </a:xfrm>
        </p:grpSpPr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C9A24D80-AA4E-AF42-BE11-7E4BB2CDD73C}"/>
                </a:ext>
              </a:extLst>
            </p:cNvPr>
            <p:cNvSpPr/>
            <p:nvPr/>
          </p:nvSpPr>
          <p:spPr>
            <a:xfrm>
              <a:off x="1645301" y="3369319"/>
              <a:ext cx="2102206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3" name="Rounded Rectangle 37">
              <a:extLst>
                <a:ext uri="{FF2B5EF4-FFF2-40B4-BE49-F238E27FC236}">
                  <a16:creationId xmlns:a16="http://schemas.microsoft.com/office/drawing/2014/main" id="{F2B61E0A-D284-4B4B-98E5-B6B3AA16C00C}"/>
                </a:ext>
              </a:extLst>
            </p:cNvPr>
            <p:cNvSpPr txBox="1"/>
            <p:nvPr/>
          </p:nvSpPr>
          <p:spPr>
            <a:xfrm>
              <a:off x="1654728" y="3378870"/>
              <a:ext cx="2083351" cy="3183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Thành bụng tr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ớc</a:t>
              </a:r>
            </a:p>
          </p:txBody>
        </p:sp>
      </p:grpSp>
      <p:grpSp>
        <p:nvGrpSpPr>
          <p:cNvPr id="60442" name="Group 36">
            <a:extLst>
              <a:ext uri="{FF2B5EF4-FFF2-40B4-BE49-F238E27FC236}">
                <a16:creationId xmlns:a16="http://schemas.microsoft.com/office/drawing/2014/main" id="{C0416369-F818-E747-BC1D-0CBB5A927653}"/>
              </a:ext>
            </a:extLst>
          </p:cNvPr>
          <p:cNvGrpSpPr>
            <a:grpSpLocks/>
          </p:cNvGrpSpPr>
          <p:nvPr/>
        </p:nvGrpSpPr>
        <p:grpSpPr bwMode="auto">
          <a:xfrm>
            <a:off x="1801966" y="4173538"/>
            <a:ext cx="1744663" cy="885825"/>
            <a:chOff x="7363" y="4879930"/>
            <a:chExt cx="1272805" cy="1134445"/>
          </a:xfrm>
        </p:grpSpPr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FB1D190C-60AC-3545-BCAB-2392D0F9D5AA}"/>
                </a:ext>
              </a:extLst>
            </p:cNvPr>
            <p:cNvSpPr/>
            <p:nvPr/>
          </p:nvSpPr>
          <p:spPr>
            <a:xfrm>
              <a:off x="7363" y="4898227"/>
              <a:ext cx="1272805" cy="111614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9" name="Rounded Rectangle 43">
              <a:extLst>
                <a:ext uri="{FF2B5EF4-FFF2-40B4-BE49-F238E27FC236}">
                  <a16:creationId xmlns:a16="http://schemas.microsoft.com/office/drawing/2014/main" id="{FA21CDC2-5BEA-FD4E-87B0-8762EAA20066}"/>
                </a:ext>
              </a:extLst>
            </p:cNvPr>
            <p:cNvSpPr txBox="1"/>
            <p:nvPr/>
          </p:nvSpPr>
          <p:spPr>
            <a:xfrm>
              <a:off x="132443" y="4879930"/>
              <a:ext cx="945049" cy="9575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Thám sát vết thương</a:t>
              </a:r>
              <a:endParaRPr lang="en-US" altLang="x-none"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44" name="Group 38">
            <a:extLst>
              <a:ext uri="{FF2B5EF4-FFF2-40B4-BE49-F238E27FC236}">
                <a16:creationId xmlns:a16="http://schemas.microsoft.com/office/drawing/2014/main" id="{2F0CCEB4-A86B-CB43-B659-3B5A3A542F26}"/>
              </a:ext>
            </a:extLst>
          </p:cNvPr>
          <p:cNvGrpSpPr>
            <a:grpSpLocks/>
          </p:cNvGrpSpPr>
          <p:nvPr/>
        </p:nvGrpSpPr>
        <p:grpSpPr bwMode="auto">
          <a:xfrm>
            <a:off x="1895475" y="5275263"/>
            <a:ext cx="1698625" cy="752475"/>
            <a:chOff x="2109394" y="4353409"/>
            <a:chExt cx="1698667" cy="752815"/>
          </a:xfrm>
        </p:grpSpPr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D108596C-97D7-954F-AB0A-C7A5443D0ECD}"/>
                </a:ext>
              </a:extLst>
            </p:cNvPr>
            <p:cNvSpPr/>
            <p:nvPr/>
          </p:nvSpPr>
          <p:spPr>
            <a:xfrm>
              <a:off x="2109394" y="4353409"/>
              <a:ext cx="1698667" cy="75281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7" name="Rounded Rectangle 46">
              <a:extLst>
                <a:ext uri="{FF2B5EF4-FFF2-40B4-BE49-F238E27FC236}">
                  <a16:creationId xmlns:a16="http://schemas.microsoft.com/office/drawing/2014/main" id="{4E29C137-6D97-1141-AF32-98D11D34B976}"/>
                </a:ext>
              </a:extLst>
            </p:cNvPr>
            <p:cNvSpPr txBox="1"/>
            <p:nvPr/>
          </p:nvSpPr>
          <p:spPr>
            <a:xfrm>
              <a:off x="2131620" y="4375644"/>
              <a:ext cx="1654216" cy="70834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Tổn 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ương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phúc mạc</a:t>
              </a:r>
            </a:p>
          </p:txBody>
        </p:sp>
      </p:grpSp>
      <p:grpSp>
        <p:nvGrpSpPr>
          <p:cNvPr id="60446" name="Group 42">
            <a:extLst>
              <a:ext uri="{FF2B5EF4-FFF2-40B4-BE49-F238E27FC236}">
                <a16:creationId xmlns:a16="http://schemas.microsoft.com/office/drawing/2014/main" id="{87737B34-5102-9A40-A071-5491E11F57BE}"/>
              </a:ext>
            </a:extLst>
          </p:cNvPr>
          <p:cNvGrpSpPr>
            <a:grpSpLocks/>
          </p:cNvGrpSpPr>
          <p:nvPr/>
        </p:nvGrpSpPr>
        <p:grpSpPr bwMode="auto">
          <a:xfrm>
            <a:off x="1603375" y="6400800"/>
            <a:ext cx="2138362" cy="338138"/>
            <a:chOff x="1671530" y="5395449"/>
            <a:chExt cx="1537828" cy="337478"/>
          </a:xfrm>
        </p:grpSpPr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79E77E0B-4690-6F49-B052-CA3A2CF52F73}"/>
                </a:ext>
              </a:extLst>
            </p:cNvPr>
            <p:cNvSpPr/>
            <p:nvPr/>
          </p:nvSpPr>
          <p:spPr>
            <a:xfrm>
              <a:off x="1743455" y="5395449"/>
              <a:ext cx="1366578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3" name="Rounded Rectangle 52">
              <a:extLst>
                <a:ext uri="{FF2B5EF4-FFF2-40B4-BE49-F238E27FC236}">
                  <a16:creationId xmlns:a16="http://schemas.microsoft.com/office/drawing/2014/main" id="{4317DD97-7153-9145-AE87-C079DD695D20}"/>
                </a:ext>
              </a:extLst>
            </p:cNvPr>
            <p:cNvSpPr txBox="1"/>
            <p:nvPr/>
          </p:nvSpPr>
          <p:spPr>
            <a:xfrm>
              <a:off x="1671530" y="5404955"/>
              <a:ext cx="1537828" cy="3184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Thám sát ổ bụng</a:t>
              </a:r>
            </a:p>
          </p:txBody>
        </p:sp>
      </p:grpSp>
      <p:grpSp>
        <p:nvGrpSpPr>
          <p:cNvPr id="60448" name="Group 46">
            <a:extLst>
              <a:ext uri="{FF2B5EF4-FFF2-40B4-BE49-F238E27FC236}">
                <a16:creationId xmlns:a16="http://schemas.microsoft.com/office/drawing/2014/main" id="{FB6A486F-72DC-6F42-B84B-C5D66970C642}"/>
              </a:ext>
            </a:extLst>
          </p:cNvPr>
          <p:cNvGrpSpPr>
            <a:grpSpLocks/>
          </p:cNvGrpSpPr>
          <p:nvPr/>
        </p:nvGrpSpPr>
        <p:grpSpPr bwMode="auto">
          <a:xfrm>
            <a:off x="4437063" y="3538538"/>
            <a:ext cx="1787525" cy="336550"/>
            <a:chOff x="4640634" y="3369319"/>
            <a:chExt cx="1508355" cy="337478"/>
          </a:xfrm>
        </p:grpSpPr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C0688A45-0240-D54B-BE1E-F3E205229AF7}"/>
                </a:ext>
              </a:extLst>
            </p:cNvPr>
            <p:cNvSpPr/>
            <p:nvPr/>
          </p:nvSpPr>
          <p:spPr>
            <a:xfrm>
              <a:off x="4655369" y="3369319"/>
              <a:ext cx="1493620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9" name="Rounded Rectangle 58">
              <a:extLst>
                <a:ext uri="{FF2B5EF4-FFF2-40B4-BE49-F238E27FC236}">
                  <a16:creationId xmlns:a16="http://schemas.microsoft.com/office/drawing/2014/main" id="{78AE56B3-B99A-A446-9961-C394325CC3D9}"/>
                </a:ext>
              </a:extLst>
            </p:cNvPr>
            <p:cNvSpPr txBox="1"/>
            <p:nvPr/>
          </p:nvSpPr>
          <p:spPr>
            <a:xfrm>
              <a:off x="4640634" y="3377278"/>
              <a:ext cx="1473526" cy="316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Ngực</a:t>
              </a: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 - 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bụng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50" name="Group 50">
            <a:extLst>
              <a:ext uri="{FF2B5EF4-FFF2-40B4-BE49-F238E27FC236}">
                <a16:creationId xmlns:a16="http://schemas.microsoft.com/office/drawing/2014/main" id="{7195C1DD-1447-EC46-A820-1199D5893200}"/>
              </a:ext>
            </a:extLst>
          </p:cNvPr>
          <p:cNvGrpSpPr>
            <a:grpSpLocks/>
          </p:cNvGrpSpPr>
          <p:nvPr/>
        </p:nvGrpSpPr>
        <p:grpSpPr bwMode="auto">
          <a:xfrm>
            <a:off x="6659563" y="3538538"/>
            <a:ext cx="2400300" cy="336550"/>
            <a:chOff x="6583121" y="3369319"/>
            <a:chExt cx="2401010" cy="337478"/>
          </a:xfrm>
        </p:grpSpPr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E8933EB4-E7CD-724D-B219-7BBC77D322A3}"/>
                </a:ext>
              </a:extLst>
            </p:cNvPr>
            <p:cNvSpPr/>
            <p:nvPr/>
          </p:nvSpPr>
          <p:spPr>
            <a:xfrm>
              <a:off x="6583121" y="3369319"/>
              <a:ext cx="2401010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5A0F7441-0322-584D-B7D7-95C87B6330E2}"/>
                </a:ext>
              </a:extLst>
            </p:cNvPr>
            <p:cNvSpPr txBox="1"/>
            <p:nvPr/>
          </p:nvSpPr>
          <p:spPr>
            <a:xfrm>
              <a:off x="6592649" y="3378870"/>
              <a:ext cx="2381954" cy="3183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Vùng hông – l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ưng</a:t>
              </a:r>
              <a:endParaRPr lang="en-US" altLang="x-none"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52" name="Group 52">
            <a:extLst>
              <a:ext uri="{FF2B5EF4-FFF2-40B4-BE49-F238E27FC236}">
                <a16:creationId xmlns:a16="http://schemas.microsoft.com/office/drawing/2014/main" id="{C5F06021-4CF7-2643-992B-5C92FF7B04EF}"/>
              </a:ext>
            </a:extLst>
          </p:cNvPr>
          <p:cNvGrpSpPr>
            <a:grpSpLocks/>
          </p:cNvGrpSpPr>
          <p:nvPr/>
        </p:nvGrpSpPr>
        <p:grpSpPr bwMode="auto">
          <a:xfrm>
            <a:off x="6908800" y="4030663"/>
            <a:ext cx="1901825" cy="336550"/>
            <a:chOff x="6832045" y="3861364"/>
            <a:chExt cx="1903163" cy="337478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8B3FEFF4-F210-0549-9505-1F541F77E0F1}"/>
                </a:ext>
              </a:extLst>
            </p:cNvPr>
            <p:cNvSpPr/>
            <p:nvPr/>
          </p:nvSpPr>
          <p:spPr>
            <a:xfrm>
              <a:off x="6832045" y="3861364"/>
              <a:ext cx="1903163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3" name="Rounded Rectangle 67">
              <a:extLst>
                <a:ext uri="{FF2B5EF4-FFF2-40B4-BE49-F238E27FC236}">
                  <a16:creationId xmlns:a16="http://schemas.microsoft.com/office/drawing/2014/main" id="{D30A4090-226B-CA43-900A-4C6C9E6B4843}"/>
                </a:ext>
              </a:extLst>
            </p:cNvPr>
            <p:cNvSpPr txBox="1"/>
            <p:nvPr/>
          </p:nvSpPr>
          <p:spPr>
            <a:xfrm>
              <a:off x="6841577" y="3870915"/>
              <a:ext cx="1884100" cy="3183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CT ± DPL</a:t>
              </a:r>
            </a:p>
          </p:txBody>
        </p:sp>
      </p:grpSp>
      <p:grpSp>
        <p:nvGrpSpPr>
          <p:cNvPr id="60454" name="Group 54">
            <a:extLst>
              <a:ext uri="{FF2B5EF4-FFF2-40B4-BE49-F238E27FC236}">
                <a16:creationId xmlns:a16="http://schemas.microsoft.com/office/drawing/2014/main" id="{420E2273-1F21-9244-B839-434A7FFA62A2}"/>
              </a:ext>
            </a:extLst>
          </p:cNvPr>
          <p:cNvGrpSpPr>
            <a:grpSpLocks/>
          </p:cNvGrpSpPr>
          <p:nvPr/>
        </p:nvGrpSpPr>
        <p:grpSpPr bwMode="auto">
          <a:xfrm>
            <a:off x="6654800" y="4513263"/>
            <a:ext cx="1044575" cy="1360487"/>
            <a:chOff x="6644188" y="4353409"/>
            <a:chExt cx="1044157" cy="1361923"/>
          </a:xfrm>
        </p:grpSpPr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3EAD2BE8-4E7E-B14A-A0CA-7673DB4AD30D}"/>
                </a:ext>
              </a:extLst>
            </p:cNvPr>
            <p:cNvSpPr/>
            <p:nvPr/>
          </p:nvSpPr>
          <p:spPr>
            <a:xfrm>
              <a:off x="6644188" y="4353409"/>
              <a:ext cx="1044157" cy="1361923"/>
            </a:xfrm>
            <a:prstGeom prst="roundRect">
              <a:avLst>
                <a:gd name="adj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1" name="Rounded Rectangle 70">
              <a:extLst>
                <a:ext uri="{FF2B5EF4-FFF2-40B4-BE49-F238E27FC236}">
                  <a16:creationId xmlns:a16="http://schemas.microsoft.com/office/drawing/2014/main" id="{E1C98E2F-B27F-6A43-854A-DE46AC6A65DA}"/>
                </a:ext>
              </a:extLst>
            </p:cNvPr>
            <p:cNvSpPr txBox="1"/>
            <p:nvPr/>
          </p:nvSpPr>
          <p:spPr>
            <a:xfrm>
              <a:off x="6648949" y="4399495"/>
              <a:ext cx="982269" cy="12999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(+) 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Thám sát ổ bụng</a:t>
              </a:r>
              <a:endParaRPr lang="en-US" altLang="x-none"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56" name="Group 56">
            <a:extLst>
              <a:ext uri="{FF2B5EF4-FFF2-40B4-BE49-F238E27FC236}">
                <a16:creationId xmlns:a16="http://schemas.microsoft.com/office/drawing/2014/main" id="{44175A2E-A519-BC4C-9C8F-DE820F9E01E1}"/>
              </a:ext>
            </a:extLst>
          </p:cNvPr>
          <p:cNvGrpSpPr>
            <a:grpSpLocks/>
          </p:cNvGrpSpPr>
          <p:nvPr/>
        </p:nvGrpSpPr>
        <p:grpSpPr bwMode="auto">
          <a:xfrm>
            <a:off x="7705725" y="4538663"/>
            <a:ext cx="1427163" cy="2008187"/>
            <a:chOff x="7795407" y="4353409"/>
            <a:chExt cx="1127657" cy="2008345"/>
          </a:xfrm>
        </p:grpSpPr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D2C1AB83-81E7-5844-AF2A-8054313A3786}"/>
                </a:ext>
              </a:extLst>
            </p:cNvPr>
            <p:cNvSpPr/>
            <p:nvPr/>
          </p:nvSpPr>
          <p:spPr>
            <a:xfrm>
              <a:off x="7806697" y="4353409"/>
              <a:ext cx="1116367" cy="200834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9" name="Rounded Rectangle 73">
              <a:extLst>
                <a:ext uri="{FF2B5EF4-FFF2-40B4-BE49-F238E27FC236}">
                  <a16:creationId xmlns:a16="http://schemas.microsoft.com/office/drawing/2014/main" id="{945DC85D-70A3-CA44-AAC5-E45598D4BB2B}"/>
                </a:ext>
              </a:extLst>
            </p:cNvPr>
            <p:cNvSpPr txBox="1"/>
            <p:nvPr/>
          </p:nvSpPr>
          <p:spPr>
            <a:xfrm>
              <a:off x="7795407" y="4594728"/>
              <a:ext cx="1116367" cy="1525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(-) </a:t>
              </a:r>
            </a:p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theo dõi 24h 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đ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ể loại trừ tổn 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ương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tạng rỗng</a:t>
              </a:r>
            </a:p>
          </p:txBody>
        </p:sp>
      </p:grp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D73523E1-9D5D-C845-A49D-CD7AC31AA42B}"/>
              </a:ext>
            </a:extLst>
          </p:cNvPr>
          <p:cNvCxnSpPr>
            <a:cxnSpLocks/>
          </p:cNvCxnSpPr>
          <p:nvPr/>
        </p:nvCxnSpPr>
        <p:spPr bwMode="auto">
          <a:xfrm flipH="1">
            <a:off x="2590800" y="3873500"/>
            <a:ext cx="0" cy="3016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12AB6625-1547-EE40-826F-BE85BA3CF863}"/>
              </a:ext>
            </a:extLst>
          </p:cNvPr>
          <p:cNvCxnSpPr>
            <a:cxnSpLocks/>
          </p:cNvCxnSpPr>
          <p:nvPr/>
        </p:nvCxnSpPr>
        <p:spPr bwMode="auto">
          <a:xfrm>
            <a:off x="2667000" y="6042025"/>
            <a:ext cx="0" cy="3349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EC2C855B-D417-D44A-8FE5-A268D9934560}"/>
              </a:ext>
            </a:extLst>
          </p:cNvPr>
          <p:cNvCxnSpPr>
            <a:cxnSpLocks/>
            <a:stCxn id="69" idx="2"/>
          </p:cNvCxnSpPr>
          <p:nvPr/>
        </p:nvCxnSpPr>
        <p:spPr bwMode="auto">
          <a:xfrm>
            <a:off x="5310188" y="3863975"/>
            <a:ext cx="142875" cy="3111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BF34E604-4A38-C948-B318-9288EC03B72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478463" y="4159250"/>
            <a:ext cx="1370012" cy="190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0461" name="TextBox 111">
            <a:extLst>
              <a:ext uri="{FF2B5EF4-FFF2-40B4-BE49-F238E27FC236}">
                <a16:creationId xmlns:a16="http://schemas.microsoft.com/office/drawing/2014/main" id="{652E37E0-CCE4-BA41-BF01-751AD778A4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387975"/>
            <a:ext cx="508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x-none" altLang="x-none" sz="1800">
                <a:latin typeface="Arial" panose="020B0604020202020204" pitchFamily="34" charset="0"/>
                <a:cs typeface="Arial" panose="020B0604020202020204" pitchFamily="34" charset="0"/>
              </a:rPr>
              <a:t>(-)</a:t>
            </a:r>
          </a:p>
        </p:txBody>
      </p:sp>
      <p:sp>
        <p:nvSpPr>
          <p:cNvPr id="60462" name="TextBox 112">
            <a:extLst>
              <a:ext uri="{FF2B5EF4-FFF2-40B4-BE49-F238E27FC236}">
                <a16:creationId xmlns:a16="http://schemas.microsoft.com/office/drawing/2014/main" id="{89BD10EB-1B84-DF4D-921D-319C882CAF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6051550"/>
            <a:ext cx="5080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x-none" altLang="x-none" sz="1800">
                <a:latin typeface="Arial" panose="020B0604020202020204" pitchFamily="34" charset="0"/>
                <a:cs typeface="Arial" panose="020B0604020202020204" pitchFamily="34" charset="0"/>
              </a:rPr>
              <a:t>(+)</a:t>
            </a:r>
          </a:p>
        </p:txBody>
      </p:sp>
      <p:grpSp>
        <p:nvGrpSpPr>
          <p:cNvPr id="60463" name="Group 113">
            <a:extLst>
              <a:ext uri="{FF2B5EF4-FFF2-40B4-BE49-F238E27FC236}">
                <a16:creationId xmlns:a16="http://schemas.microsoft.com/office/drawing/2014/main" id="{0E009396-5969-D343-A1EE-58612927C117}"/>
              </a:ext>
            </a:extLst>
          </p:cNvPr>
          <p:cNvGrpSpPr>
            <a:grpSpLocks/>
          </p:cNvGrpSpPr>
          <p:nvPr/>
        </p:nvGrpSpPr>
        <p:grpSpPr bwMode="auto">
          <a:xfrm>
            <a:off x="4022725" y="5600700"/>
            <a:ext cx="2054225" cy="338138"/>
            <a:chOff x="2088698" y="5355764"/>
            <a:chExt cx="1557596" cy="337478"/>
          </a:xfrm>
        </p:grpSpPr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FE27D01F-A246-AD4B-B271-1C8D7ED02704}"/>
                </a:ext>
              </a:extLst>
            </p:cNvPr>
            <p:cNvSpPr/>
            <p:nvPr/>
          </p:nvSpPr>
          <p:spPr>
            <a:xfrm>
              <a:off x="2088698" y="5355764"/>
              <a:ext cx="1557596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6" name="Rounded Rectangle 52">
              <a:extLst>
                <a:ext uri="{FF2B5EF4-FFF2-40B4-BE49-F238E27FC236}">
                  <a16:creationId xmlns:a16="http://schemas.microsoft.com/office/drawing/2014/main" id="{8F5C0C95-F2DA-4C47-9F7C-CCBDEA01AB01}"/>
                </a:ext>
              </a:extLst>
            </p:cNvPr>
            <p:cNvSpPr txBox="1"/>
            <p:nvPr/>
          </p:nvSpPr>
          <p:spPr>
            <a:xfrm>
              <a:off x="2248791" y="5366855"/>
              <a:ext cx="1130280" cy="2915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Theo 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dõi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6FBEDDE-0F83-2842-99D8-90DC918B5400}"/>
              </a:ext>
            </a:extLst>
          </p:cNvPr>
          <p:cNvCxnSpPr>
            <a:cxnSpLocks/>
          </p:cNvCxnSpPr>
          <p:nvPr/>
        </p:nvCxnSpPr>
        <p:spPr bwMode="auto">
          <a:xfrm>
            <a:off x="3594100" y="5791200"/>
            <a:ext cx="3683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E91E28CF-118C-FF45-A1AD-381923D64CDD}"/>
              </a:ext>
            </a:extLst>
          </p:cNvPr>
          <p:cNvCxnSpPr>
            <a:cxnSpLocks/>
          </p:cNvCxnSpPr>
          <p:nvPr/>
        </p:nvCxnSpPr>
        <p:spPr bwMode="auto">
          <a:xfrm flipH="1">
            <a:off x="2667000" y="5033963"/>
            <a:ext cx="0" cy="2238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>
            <a:extLst>
              <a:ext uri="{FF2B5EF4-FFF2-40B4-BE49-F238E27FC236}">
                <a16:creationId xmlns:a16="http://schemas.microsoft.com/office/drawing/2014/main" id="{CA9A497B-9A85-6D44-89A2-6616C3EF8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THÁM SÁT Ổ BỤNG</a:t>
            </a:r>
          </a:p>
        </p:txBody>
      </p:sp>
      <p:sp>
        <p:nvSpPr>
          <p:cNvPr id="61442" name="Content Placeholder 2">
            <a:extLst>
              <a:ext uri="{FF2B5EF4-FFF2-40B4-BE49-F238E27FC236}">
                <a16:creationId xmlns:a16="http://schemas.microsoft.com/office/drawing/2014/main" id="{0FF6AEA3-9D8C-1E4A-82CE-6DDBD3A3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901825"/>
            <a:ext cx="8229600" cy="4324350"/>
          </a:xfrm>
        </p:spPr>
        <p:txBody>
          <a:bodyPr/>
          <a:lstStyle/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Clr>
                <a:schemeClr val="tx1"/>
              </a:buClr>
              <a:buFont typeface="Calibri" panose="020F0502020204030204" pitchFamily="34" charset="0"/>
              <a:buAutoNum type="arabicPeriod"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Mổ mở</a:t>
            </a:r>
          </a:p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Clr>
                <a:schemeClr val="tx1"/>
              </a:buClr>
              <a:buFont typeface="Calibri" panose="020F0502020204030204" pitchFamily="34" charset="0"/>
              <a:buAutoNum type="arabicPeriod"/>
            </a:pPr>
            <a:r>
              <a:rPr lang="vi-VN" altLang="x-none" sz="2600">
                <a:ea typeface="ＭＳ Ｐゴシック" panose="020B0600070205080204" pitchFamily="34" charset="-128"/>
                <a:cs typeface="Arial" panose="020B0604020202020204" pitchFamily="34" charset="0"/>
              </a:rPr>
              <a:t>Mổ nội soi</a:t>
            </a:r>
          </a:p>
          <a:p>
            <a:pPr marL="666750" lvl="2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200" dirty="0">
                <a:ea typeface="ＭＳ Ｐゴシック" panose="020B0600070205080204" pitchFamily="34" charset="-128"/>
                <a:cs typeface="Arial" panose="020B0604020202020204" pitchFamily="34" charset="0"/>
              </a:rPr>
              <a:t>BN có huyết động ổn định.</a:t>
            </a:r>
          </a:p>
          <a:p>
            <a:pPr marL="666750" lvl="2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200" dirty="0">
                <a:ea typeface="ＭＳ Ｐゴシック" panose="020B0600070205080204" pitchFamily="34" charset="-128"/>
                <a:cs typeface="Arial" panose="020B0604020202020204" pitchFamily="34" charset="0"/>
              </a:rPr>
              <a:t>Có đầy đủ trang thiết bị và kinh nghiệm PTNS.</a:t>
            </a:r>
          </a:p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vi-VN" altLang="x-none" sz="26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solidFill>
                  <a:srgbClr val="FF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Ghi nhớ: Nguyên tắc 2N khi thám sát thấy có tổn thương tạng rỗng</a:t>
            </a:r>
          </a:p>
          <a:p>
            <a:pPr marL="623888" indent="-514350" eaLnBrk="1" hangingPunct="1">
              <a:buFont typeface="Arial" panose="020B0604020202020204" pitchFamily="34" charset="0"/>
              <a:buNone/>
            </a:pPr>
            <a:endParaRPr lang="vi-VN" altLang="x-none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61443" name="Slide Number Placeholder 3">
            <a:extLst>
              <a:ext uri="{FF2B5EF4-FFF2-40B4-BE49-F238E27FC236}">
                <a16:creationId xmlns:a16="http://schemas.microsoft.com/office/drawing/2014/main" id="{A60A57C0-2FB6-F44E-9F7C-9363ADD285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29BA724-1B38-504D-A927-AB6BC786AAED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45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>
            <a:extLst>
              <a:ext uri="{FF2B5EF4-FFF2-40B4-BE49-F238E27FC236}">
                <a16:creationId xmlns:a16="http://schemas.microsoft.com/office/drawing/2014/main" id="{B42D188B-B2D6-ED43-BB74-72B7868B9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lách</a:t>
            </a:r>
          </a:p>
        </p:txBody>
      </p:sp>
      <p:pic>
        <p:nvPicPr>
          <p:cNvPr id="38914" name="Picture 4" descr="5514647711_d23368aaaf_b.jpg">
            <a:extLst>
              <a:ext uri="{FF2B5EF4-FFF2-40B4-BE49-F238E27FC236}">
                <a16:creationId xmlns:a16="http://schemas.microsoft.com/office/drawing/2014/main" id="{B1A0761A-D091-4C4C-8AFB-45CF445B4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50" y="1417638"/>
            <a:ext cx="6850063" cy="513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198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id="{5511B445-6AE2-E54A-B23F-6DF042040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gan</a:t>
            </a:r>
          </a:p>
        </p:txBody>
      </p:sp>
      <p:pic>
        <p:nvPicPr>
          <p:cNvPr id="41986" name="Picture 3" descr="Exploration-was-done-revealing-shuttered-liver-with-necrotic-tissues-Non-anatomical_W640.jpg">
            <a:extLst>
              <a:ext uri="{FF2B5EF4-FFF2-40B4-BE49-F238E27FC236}">
                <a16:creationId xmlns:a16="http://schemas.microsoft.com/office/drawing/2014/main" id="{DFCF41AA-2DFF-7B48-B5E0-7A25C0518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975" y="1417638"/>
            <a:ext cx="6045200" cy="4430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641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id="{2997F07E-D2BE-854A-BFA0-780C8CC7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đứt ngang thân tuỵ</a:t>
            </a:r>
          </a:p>
        </p:txBody>
      </p:sp>
      <p:pic>
        <p:nvPicPr>
          <p:cNvPr id="45058" name="Picture 3">
            <a:extLst>
              <a:ext uri="{FF2B5EF4-FFF2-40B4-BE49-F238E27FC236}">
                <a16:creationId xmlns:a16="http://schemas.microsoft.com/office/drawing/2014/main" id="{B9F9572E-84CF-7A46-8D76-528F4663D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63" y="1417638"/>
            <a:ext cx="6873875" cy="512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636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id="{2997F07E-D2BE-854A-BFA0-780C8CC7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ruột non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pic>
        <p:nvPicPr>
          <p:cNvPr id="2" name="Picture 1" descr="lightbox_f2e64240bbfc11e9bf2a4b9a049a6163-horse-bowel-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5" b="21300"/>
          <a:stretch/>
        </p:blipFill>
        <p:spPr>
          <a:xfrm>
            <a:off x="1168400" y="1693240"/>
            <a:ext cx="6460143" cy="464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62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>
            <a:extLst>
              <a:ext uri="{FF2B5EF4-FFF2-40B4-BE49-F238E27FC236}">
                <a16:creationId xmlns:a16="http://schemas.microsoft.com/office/drawing/2014/main" id="{6D1FB716-7633-C14D-B092-738006D87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9612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Nguyên nhân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45084-4260-5E48-A836-CB89514EA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82943"/>
            <a:ext cx="3924300" cy="4549225"/>
          </a:xfrm>
        </p:spPr>
        <p:txBody>
          <a:bodyPr>
            <a:normAutofit/>
          </a:bodyPr>
          <a:lstStyle/>
          <a:p>
            <a:pPr marL="0" indent="0" algn="ctr" eaLnBrk="1" hangingPunct="1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Chấn</a:t>
            </a:r>
            <a:r>
              <a:rPr lang="en-US" altLang="x-none" sz="2400" b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thương</a:t>
            </a:r>
            <a:r>
              <a:rPr lang="en-US" altLang="x-none" sz="2400" b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bụng</a:t>
            </a:r>
            <a:r>
              <a:rPr lang="en-US" altLang="x-none" sz="2400" b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kín</a:t>
            </a:r>
            <a:endParaRPr lang="en-US" altLang="x-none" sz="2400" b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>
                <a:ea typeface="ＭＳ Ｐゴシック" panose="020B0600070205080204" pitchFamily="34" charset="-128"/>
              </a:rPr>
              <a:t>Tai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giao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thông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>
                <a:ea typeface="ＭＳ Ｐゴシック" panose="020B0600070205080204" pitchFamily="34" charset="-128"/>
              </a:rPr>
              <a:t>Tai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lao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hoạt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thao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Thiên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tai</a:t>
            </a:r>
            <a:r>
              <a:rPr lang="is-IS" altLang="x-none" sz="2400" dirty="0">
                <a:ea typeface="ＭＳ Ｐゴシック" panose="020B0600070205080204" pitchFamily="34" charset="-128"/>
              </a:rPr>
              <a:t>…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B29EBC3-8FF3-4A4E-B0B1-CDE055472574}"/>
              </a:ext>
            </a:extLst>
          </p:cNvPr>
          <p:cNvSpPr txBox="1">
            <a:spLocks/>
          </p:cNvSpPr>
          <p:nvPr/>
        </p:nvSpPr>
        <p:spPr>
          <a:xfrm>
            <a:off x="4381499" y="1489511"/>
            <a:ext cx="4494115" cy="4769430"/>
          </a:xfrm>
          <a:prstGeom prst="rect">
            <a:avLst/>
          </a:prstGeom>
        </p:spPr>
        <p:txBody>
          <a:bodyPr>
            <a:norm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b="1" dirty="0" err="1">
                <a:solidFill>
                  <a:srgbClr val="0000FF"/>
                </a:solidFill>
              </a:rPr>
              <a:t>Vết</a:t>
            </a:r>
            <a:r>
              <a:rPr lang="en-US" altLang="x-none" b="1" dirty="0">
                <a:solidFill>
                  <a:srgbClr val="0000FF"/>
                </a:solidFill>
              </a:rPr>
              <a:t> </a:t>
            </a:r>
            <a:r>
              <a:rPr lang="en-US" altLang="x-none" b="1" dirty="0" err="1">
                <a:solidFill>
                  <a:srgbClr val="0000FF"/>
                </a:solidFill>
              </a:rPr>
              <a:t>thương</a:t>
            </a:r>
            <a:r>
              <a:rPr lang="en-US" altLang="x-none" b="1" dirty="0">
                <a:solidFill>
                  <a:srgbClr val="0000FF"/>
                </a:solidFill>
              </a:rPr>
              <a:t> </a:t>
            </a:r>
            <a:r>
              <a:rPr lang="en-US" altLang="x-none" b="1" dirty="0" err="1">
                <a:solidFill>
                  <a:srgbClr val="0000FF"/>
                </a:solidFill>
              </a:rPr>
              <a:t>bụng</a:t>
            </a:r>
            <a:endParaRPr lang="en-US" altLang="x-none" b="1" dirty="0">
              <a:solidFill>
                <a:srgbClr val="0000FF"/>
              </a:solidFill>
            </a:endParaRP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/>
              <a:t>Do </a:t>
            </a:r>
            <a:r>
              <a:rPr lang="en-US" altLang="x-none" dirty="0" err="1"/>
              <a:t>bạch</a:t>
            </a:r>
            <a:r>
              <a:rPr lang="en-US" altLang="x-none" dirty="0"/>
              <a:t> </a:t>
            </a:r>
            <a:r>
              <a:rPr lang="en-US" altLang="x-none" dirty="0" err="1"/>
              <a:t>khí</a:t>
            </a:r>
            <a:r>
              <a:rPr lang="en-US" altLang="x-none" dirty="0"/>
              <a:t>: </a:t>
            </a:r>
            <a:r>
              <a:rPr lang="en-US" altLang="x-none" dirty="0" err="1"/>
              <a:t>dao</a:t>
            </a:r>
            <a:r>
              <a:rPr lang="en-US" altLang="x-none" dirty="0"/>
              <a:t>, </a:t>
            </a:r>
            <a:r>
              <a:rPr lang="en-US" altLang="x-none" dirty="0" err="1"/>
              <a:t>kéo</a:t>
            </a:r>
            <a:r>
              <a:rPr lang="en-US" altLang="x-none" dirty="0"/>
              <a:t>, </a:t>
            </a:r>
            <a:r>
              <a:rPr lang="en-US" altLang="x-none" dirty="0" err="1"/>
              <a:t>kiếm</a:t>
            </a:r>
            <a:r>
              <a:rPr lang="en-US" altLang="x-none" dirty="0"/>
              <a:t>, </a:t>
            </a:r>
            <a:r>
              <a:rPr lang="en-US" altLang="x-none" dirty="0" err="1"/>
              <a:t>mã</a:t>
            </a:r>
            <a:r>
              <a:rPr lang="en-US" altLang="x-none" dirty="0"/>
              <a:t> </a:t>
            </a:r>
            <a:r>
              <a:rPr lang="en-US" altLang="x-none" dirty="0" err="1"/>
              <a:t>tấu</a:t>
            </a:r>
            <a:r>
              <a:rPr lang="is-IS" altLang="x-none" dirty="0"/>
              <a:t>…</a:t>
            </a:r>
            <a:endParaRPr lang="en-US" altLang="x-none" dirty="0"/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/>
              <a:t>Do </a:t>
            </a:r>
            <a:r>
              <a:rPr lang="en-US" altLang="x-none" dirty="0" err="1"/>
              <a:t>hoả</a:t>
            </a:r>
            <a:r>
              <a:rPr lang="en-US" altLang="x-none" dirty="0"/>
              <a:t> </a:t>
            </a:r>
            <a:r>
              <a:rPr lang="en-US" altLang="x-none" dirty="0" err="1"/>
              <a:t>khí</a:t>
            </a:r>
            <a:r>
              <a:rPr lang="en-US" altLang="x-none" dirty="0"/>
              <a:t>: </a:t>
            </a:r>
            <a:r>
              <a:rPr lang="en-US" altLang="x-none" dirty="0" err="1"/>
              <a:t>đạn</a:t>
            </a:r>
            <a:r>
              <a:rPr lang="en-US" altLang="x-none" dirty="0"/>
              <a:t> </a:t>
            </a:r>
            <a:r>
              <a:rPr lang="en-US" altLang="x-none" dirty="0" err="1"/>
              <a:t>bắn</a:t>
            </a:r>
            <a:r>
              <a:rPr lang="en-US" altLang="x-none" dirty="0"/>
              <a:t>, </a:t>
            </a:r>
            <a:r>
              <a:rPr lang="en-US" altLang="x-none" dirty="0" err="1"/>
              <a:t>mảnh</a:t>
            </a:r>
            <a:r>
              <a:rPr lang="en-US" altLang="x-none" dirty="0"/>
              <a:t> </a:t>
            </a:r>
            <a:r>
              <a:rPr lang="en-US" altLang="x-none" dirty="0" err="1"/>
              <a:t>mìn</a:t>
            </a:r>
            <a:r>
              <a:rPr lang="en-US" altLang="x-none" dirty="0"/>
              <a:t>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endParaRPr lang="en-US" altLang="x-non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1">
            <a:extLst>
              <a:ext uri="{FF2B5EF4-FFF2-40B4-BE49-F238E27FC236}">
                <a16:creationId xmlns:a16="http://schemas.microsoft.com/office/drawing/2014/main" id="{91CC5EC2-6F66-1346-AC0E-7858C3F3B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 altLang="x-none">
              <a:ea typeface="ＭＳ Ｐゴシック" panose="020B0600070205080204" pitchFamily="34" charset="-128"/>
            </a:endParaRPr>
          </a:p>
        </p:txBody>
      </p:sp>
      <p:sp>
        <p:nvSpPr>
          <p:cNvPr id="62466" name="Content Placeholder 2">
            <a:extLst>
              <a:ext uri="{FF2B5EF4-FFF2-40B4-BE49-F238E27FC236}">
                <a16:creationId xmlns:a16="http://schemas.microsoft.com/office/drawing/2014/main" id="{DE073703-C90B-E840-A3B3-875742B8F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x-none" altLang="x-none">
              <a:ea typeface="ＭＳ Ｐゴシック" panose="020B0600070205080204" pitchFamily="34" charset="-128"/>
            </a:endParaRPr>
          </a:p>
        </p:txBody>
      </p:sp>
      <p:pic>
        <p:nvPicPr>
          <p:cNvPr id="62467" name="Picture 3">
            <a:extLst>
              <a:ext uri="{FF2B5EF4-FFF2-40B4-BE49-F238E27FC236}">
                <a16:creationId xmlns:a16="http://schemas.microsoft.com/office/drawing/2014/main" id="{F3C3FEF0-286C-9042-8AF8-ED955D4C6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92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7B5563-5001-4946-AD22-68C6C5B06F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557213"/>
            <a:ext cx="4224338" cy="462438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CA151C-0879-4E1B-8097-B2F82D490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138" y="557213"/>
            <a:ext cx="3878263" cy="46243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2467D0-16D5-4C2D-9D6A-6BF3392E6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358141"/>
            <a:ext cx="78867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 eaLnBrk="1" hangingPunct="1">
              <a:lnSpc>
                <a:spcPct val="90000"/>
              </a:lnSpc>
            </a:pPr>
            <a:r>
              <a:rPr lang="en-US" sz="4500" kern="1200" dirty="0" err="1">
                <a:solidFill>
                  <a:schemeClr val="tx1"/>
                </a:solidFill>
                <a:highlight>
                  <a:srgbClr val="FF0000"/>
                </a:highlight>
                <a:latin typeface="+mj-lt"/>
                <a:ea typeface="+mj-ea"/>
                <a:cs typeface="+mj-cs"/>
              </a:rPr>
              <a:t>Bổ</a:t>
            </a:r>
            <a:r>
              <a:rPr lang="en-US" sz="4500" kern="1200" dirty="0">
                <a:solidFill>
                  <a:schemeClr val="tx1"/>
                </a:solidFill>
                <a:highlight>
                  <a:srgbClr val="FF0000"/>
                </a:highlight>
                <a:latin typeface="+mj-lt"/>
                <a:ea typeface="+mj-ea"/>
                <a:cs typeface="+mj-cs"/>
              </a:rPr>
              <a:t> sung </a:t>
            </a:r>
            <a:r>
              <a:rPr lang="en-US" sz="4500" kern="1200" dirty="0" err="1">
                <a:solidFill>
                  <a:schemeClr val="tx1"/>
                </a:solidFill>
                <a:highlight>
                  <a:srgbClr val="FF0000"/>
                </a:highlight>
                <a:latin typeface="+mj-lt"/>
                <a:ea typeface="+mj-ea"/>
                <a:cs typeface="+mj-cs"/>
              </a:rPr>
              <a:t>lưu</a:t>
            </a:r>
            <a:r>
              <a:rPr lang="en-US" sz="4500" kern="1200" dirty="0">
                <a:solidFill>
                  <a:schemeClr val="tx1"/>
                </a:solidFill>
                <a:highlight>
                  <a:srgbClr val="FF0000"/>
                </a:highlight>
                <a:latin typeface="+mj-lt"/>
                <a:ea typeface="+mj-ea"/>
                <a:cs typeface="+mj-cs"/>
              </a:rPr>
              <a:t> </a:t>
            </a:r>
            <a:r>
              <a:rPr lang="en-US" sz="4500" kern="1200" dirty="0" err="1">
                <a:solidFill>
                  <a:schemeClr val="tx1"/>
                </a:solidFill>
                <a:highlight>
                  <a:srgbClr val="FF0000"/>
                </a:highlight>
                <a:latin typeface="+mj-lt"/>
                <a:ea typeface="+mj-ea"/>
                <a:cs typeface="+mj-cs"/>
              </a:rPr>
              <a:t>đồ</a:t>
            </a:r>
            <a:r>
              <a:rPr lang="en-US" sz="4500" kern="1200" dirty="0">
                <a:solidFill>
                  <a:schemeClr val="tx1"/>
                </a:solidFill>
                <a:highlight>
                  <a:srgbClr val="FF0000"/>
                </a:highlight>
                <a:latin typeface="+mj-lt"/>
                <a:ea typeface="+mj-ea"/>
                <a:cs typeface="+mj-cs"/>
              </a:rPr>
              <a:t> </a:t>
            </a:r>
            <a:r>
              <a:rPr lang="en-US" sz="4500" kern="1200" dirty="0" err="1">
                <a:solidFill>
                  <a:schemeClr val="tx1"/>
                </a:solidFill>
                <a:highlight>
                  <a:srgbClr val="FF0000"/>
                </a:highlight>
                <a:latin typeface="+mj-lt"/>
                <a:ea typeface="+mj-ea"/>
                <a:cs typeface="+mj-cs"/>
              </a:rPr>
              <a:t>tái</a:t>
            </a:r>
            <a:r>
              <a:rPr lang="en-US" sz="4500" kern="1200" dirty="0">
                <a:solidFill>
                  <a:schemeClr val="tx1"/>
                </a:solidFill>
                <a:highlight>
                  <a:srgbClr val="FF0000"/>
                </a:highlight>
                <a:latin typeface="+mj-lt"/>
                <a:ea typeface="+mj-ea"/>
                <a:cs typeface="+mj-cs"/>
              </a:rPr>
              <a:t> </a:t>
            </a:r>
            <a:r>
              <a:rPr lang="en-US" sz="4500" kern="1200" dirty="0" err="1">
                <a:solidFill>
                  <a:schemeClr val="tx1"/>
                </a:solidFill>
                <a:highlight>
                  <a:srgbClr val="FF0000"/>
                </a:highlight>
                <a:latin typeface="+mj-lt"/>
                <a:ea typeface="+mj-ea"/>
                <a:cs typeface="+mj-cs"/>
              </a:rPr>
              <a:t>bản</a:t>
            </a:r>
            <a:endParaRPr lang="en-US" sz="4500" kern="1200" dirty="0">
              <a:solidFill>
                <a:schemeClr val="tx1"/>
              </a:solidFill>
              <a:highlight>
                <a:srgbClr val="FF0000"/>
              </a:highlight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6663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FDBB1D12-2B10-DD44-9369-B6BD0643C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888"/>
            <a:ext cx="8229600" cy="865187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phẫu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học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CD106772-9641-F246-B705-5360A1E5B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515" y="1444400"/>
            <a:ext cx="8706969" cy="4654974"/>
          </a:xfrm>
        </p:spPr>
        <p:txBody>
          <a:bodyPr/>
          <a:lstStyle/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Bốn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vùng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liên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quan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 CT </a:t>
            </a: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và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 VT </a:t>
            </a:r>
            <a:r>
              <a:rPr lang="en-US" altLang="x-none" sz="2400" b="1" i="1" dirty="0" err="1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bụng</a:t>
            </a:r>
            <a:r>
              <a:rPr lang="en-US" altLang="x-none" sz="2400" b="1" i="1" dirty="0">
                <a:solidFill>
                  <a:srgbClr val="0000FF"/>
                </a:solidFill>
                <a:highlight>
                  <a:srgbClr val="FF0000"/>
                </a:highlight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Vùng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nách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2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sườn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bẹn</a:t>
            </a:r>
            <a:r>
              <a:rPr lang="en-US" altLang="x-none" sz="2400" dirty="0">
                <a:ea typeface="ＭＳ Ｐゴシック" panose="020B0600070205080204" pitchFamily="34" charset="-128"/>
              </a:rPr>
              <a:t>.</a:t>
            </a: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Vùng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(LS 4 ở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LS6 ở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LS 8 ở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hay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sử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2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núm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vú</a:t>
            </a:r>
            <a:r>
              <a:rPr lang="en-US" altLang="x-none" sz="2400" dirty="0">
                <a:ea typeface="ＭＳ Ｐゴシック" panose="020B0600070205080204" pitchFamily="34" charset="-128"/>
              </a:rPr>
              <a:t>),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dưới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sườn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Vùng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sườn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nách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màu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Lưng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sườn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nách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2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màu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3" descr="areas-of-the-abdomen-2.jpg">
            <a:extLst>
              <a:ext uri="{FF2B5EF4-FFF2-40B4-BE49-F238E27FC236}">
                <a16:creationId xmlns:a16="http://schemas.microsoft.com/office/drawing/2014/main" id="{1B45BE41-2862-AE49-8AA0-8BE0F9BE71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27200"/>
            <a:ext cx="9144000" cy="340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DBB1D12-2B10-DD44-9369-B6BD0643C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888"/>
            <a:ext cx="8229600" cy="865187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 phẫu học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C5E1BEC5-807D-054D-83D9-2344B2613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2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 chế tổn thương tạng trong CTBK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F2C7A93C-7FC9-6546-A542-98781955D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47919"/>
            <a:ext cx="8229600" cy="4159840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is-IS" altLang="x-none" sz="2400" dirty="0">
                <a:ea typeface="ＭＳ Ｐゴシック" panose="020B0600070205080204" pitchFamily="34" charset="-128"/>
              </a:rPr>
              <a:t>Tăng áp lực đột ngột trong ổ bụng: do 1 lực hoặc bị ép giữa 2 lực </a:t>
            </a:r>
            <a:r>
              <a:rPr lang="is-IS" altLang="x-none" sz="2400" dirty="0">
                <a:latin typeface="Wingdings" pitchFamily="2" charset="2"/>
                <a:ea typeface="ＭＳ Ｐゴシック" panose="020B0600070205080204" pitchFamily="34" charset="-128"/>
                <a:sym typeface="Wingdings" pitchFamily="2" charset="2"/>
              </a:rPr>
              <a:t></a:t>
            </a:r>
            <a:r>
              <a:rPr lang="is-IS" altLang="x-none" sz="2400" dirty="0">
                <a:ea typeface="ＭＳ Ｐゴシック" panose="020B0600070205080204" pitchFamily="34" charset="-128"/>
              </a:rPr>
              <a:t> tạng bị đè nén gây nứt, vỡ.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is-I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is-IS" altLang="x-none" sz="2400" dirty="0">
                <a:ea typeface="ＭＳ Ｐゴシック" panose="020B0600070205080204" pitchFamily="34" charset="-128"/>
              </a:rPr>
              <a:t>Thay đổi quán tính: dừng lại đột ngột khi đang di chuyển ở tốc độ cao .</a:t>
            </a:r>
            <a:r>
              <a:rPr lang="is-IS" altLang="x-none" sz="2400" dirty="0">
                <a:latin typeface="Wingdings" pitchFamily="2" charset="2"/>
                <a:ea typeface="ＭＳ Ｐゴシック" panose="020B0600070205080204" pitchFamily="34" charset="-128"/>
                <a:sym typeface="Wingdings" pitchFamily="2" charset="2"/>
              </a:rPr>
              <a:t></a:t>
            </a:r>
            <a:r>
              <a:rPr lang="is-IS" altLang="x-none" sz="2400" dirty="0">
                <a:ea typeface="ＭＳ Ｐゴシック" panose="020B0600070205080204" pitchFamily="34" charset="-128"/>
                <a:sym typeface="Wingdings" pitchFamily="2" charset="2"/>
              </a:rPr>
              <a:t> tạng bị giật khỏi các dây chằng cố định</a:t>
            </a:r>
            <a:endParaRPr lang="is-I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3CEE95A1-F7DC-EB40-9CB8-A9B86A06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2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 chế tổn thương tạng trong VT bụng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1C90D-CE6B-7143-91C2-31DFF539D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3"/>
          </a:xfrm>
        </p:spPr>
        <p:txBody>
          <a:bodyPr>
            <a:normAutofit fontScale="92500"/>
          </a:bodyPr>
          <a:lstStyle/>
          <a:p>
            <a:pPr marL="457200" lvl="1" indent="-457200"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Do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bạch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khí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do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thủng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hoặc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đứt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marL="457200" lvl="1" indent="-457200"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Do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hoả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khí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qua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1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lỗ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1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lỗ</a:t>
            </a:r>
            <a:r>
              <a:rPr lang="en-US" altLang="x-none" sz="2400" dirty="0">
                <a:ea typeface="ＭＳ Ｐゴシック" panose="020B0600070205080204" pitchFamily="34" charset="-128"/>
              </a:rPr>
              <a:t> ra</a:t>
            </a:r>
          </a:p>
          <a:p>
            <a:pPr lvl="1" eaLnBrk="1" hangingPunct="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chỉ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1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lỗ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vào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mìn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còn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nằm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hoặc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tuyến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trợt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tuyến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phúc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còn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.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vẫn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bị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.</a:t>
            </a:r>
          </a:p>
          <a:p>
            <a:pPr lvl="1" eaLnBrk="1" hangingPunct="1">
              <a:buFont typeface="Arial" panose="020B0604020202020204" pitchFamily="34" charset="0"/>
              <a:buNone/>
              <a:defRPr/>
            </a:pPr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{DBAF1B64-0263-134C-B036-A4791E5A658D}tf16401378</Template>
  <TotalTime>18184</TotalTime>
  <Words>2462</Words>
  <Application>Microsoft Office PowerPoint</Application>
  <PresentationFormat>On-screen Show (4:3)</PresentationFormat>
  <Paragraphs>338</Paragraphs>
  <Slides>51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Times New Roman</vt:lpstr>
      <vt:lpstr>Wingdings</vt:lpstr>
      <vt:lpstr>Office Theme</vt:lpstr>
      <vt:lpstr>CHẤN THƯƠNG VÀ VẾT THƯƠNG BỤNG</vt:lpstr>
      <vt:lpstr>Mục tiêu bài học</vt:lpstr>
      <vt:lpstr>Đại cương</vt:lpstr>
      <vt:lpstr>Định nghĩa</vt:lpstr>
      <vt:lpstr>Nguyên nhân</vt:lpstr>
      <vt:lpstr>Giải phẫu học</vt:lpstr>
      <vt:lpstr>Giải phẫu học</vt:lpstr>
      <vt:lpstr>Cơ chế tổn thương tạng trong CTBK</vt:lpstr>
      <vt:lpstr>Cơ chế tổn thương tạng trong VT bụng</vt:lpstr>
      <vt:lpstr>Đặc điểm tổn thương tạng</vt:lpstr>
      <vt:lpstr>Thăm khám và đánh giá ban đầu</vt:lpstr>
      <vt:lpstr>Hỏi bệnh sử</vt:lpstr>
      <vt:lpstr>Đánh giá tình trạng toàn thân</vt:lpstr>
      <vt:lpstr>Dấu hiệu sốc chấn thương</vt:lpstr>
      <vt:lpstr>Khám bụng</vt:lpstr>
      <vt:lpstr>Các lưu ý khác</vt:lpstr>
      <vt:lpstr>Cận lâm sàng</vt:lpstr>
      <vt:lpstr>FAST</vt:lpstr>
      <vt:lpstr>Siêu âm khảo sát trong chấn thương</vt:lpstr>
      <vt:lpstr>FAST</vt:lpstr>
      <vt:lpstr>X quang</vt:lpstr>
      <vt:lpstr>CT bụng</vt:lpstr>
      <vt:lpstr>CT bụng</vt:lpstr>
      <vt:lpstr>Chấn thương tá tràng</vt:lpstr>
      <vt:lpstr>Vỡ lách</vt:lpstr>
      <vt:lpstr>Chấn thương gan</vt:lpstr>
      <vt:lpstr>Chấn thương gan</vt:lpstr>
      <vt:lpstr>Chấn thương tuỵ</vt:lpstr>
      <vt:lpstr>Chấn thương tuỵ</vt:lpstr>
      <vt:lpstr>Chọc dò ổ bụng</vt:lpstr>
      <vt:lpstr>Chọc rửa ổ bụng</vt:lpstr>
      <vt:lpstr>Chọc rửa ổ bụng</vt:lpstr>
      <vt:lpstr>Chọc rửa ổ bụng</vt:lpstr>
      <vt:lpstr>Chọc rửa ổ bụng</vt:lpstr>
      <vt:lpstr>Điều trị Chấn thương bụng kín</vt:lpstr>
      <vt:lpstr>Điều trị chấn thương bụng kín: đề tốt nghiệp hỏi</vt:lpstr>
      <vt:lpstr>MỔ KHẨN</vt:lpstr>
      <vt:lpstr>PowerPoint Presentation</vt:lpstr>
      <vt:lpstr>Xử trí tổn thương kết hợp</vt:lpstr>
      <vt:lpstr>Xử trí tổn thương tạng rỗng</vt:lpstr>
      <vt:lpstr>Xử trí tổn thương tạng đặc</vt:lpstr>
      <vt:lpstr>VẾT THƯƠNG BỤNG</vt:lpstr>
      <vt:lpstr>VẾT THƯƠNG BỤNG</vt:lpstr>
      <vt:lpstr>PowerPoint Presentation</vt:lpstr>
      <vt:lpstr>THÁM SÁT Ổ BỤNG</vt:lpstr>
      <vt:lpstr>Vỡ lách</vt:lpstr>
      <vt:lpstr>Vỡ gan</vt:lpstr>
      <vt:lpstr>Chấn thương đứt ngang thân tuỵ</vt:lpstr>
      <vt:lpstr>Vỡ ruột non</vt:lpstr>
      <vt:lpstr>PowerPoint Presentation</vt:lpstr>
      <vt:lpstr>Bổ sung lưu đồ tái bản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Chấn thương và vết thương bụng</dc:title>
  <dc:creator>Nguyen Quoc Vinh</dc:creator>
  <cp:lastModifiedBy>Doan Luc Nghi</cp:lastModifiedBy>
  <cp:revision>73</cp:revision>
  <dcterms:created xsi:type="dcterms:W3CDTF">2020-07-08T14:38:21Z</dcterms:created>
  <dcterms:modified xsi:type="dcterms:W3CDTF">2021-06-07T08:45:41Z</dcterms:modified>
</cp:coreProperties>
</file>

<file path=docProps/thumbnail.jpeg>
</file>